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368" r:id="rId2"/>
    <p:sldId id="2483" r:id="rId3"/>
    <p:sldId id="2815" r:id="rId4"/>
    <p:sldId id="3014" r:id="rId5"/>
    <p:sldId id="3015" r:id="rId6"/>
    <p:sldId id="2199" r:id="rId7"/>
    <p:sldId id="2200" r:id="rId8"/>
    <p:sldId id="1883" r:id="rId9"/>
    <p:sldId id="2972" r:id="rId10"/>
    <p:sldId id="2547" r:id="rId11"/>
    <p:sldId id="3016" r:id="rId12"/>
    <p:sldId id="3011" r:id="rId13"/>
    <p:sldId id="3013" r:id="rId14"/>
    <p:sldId id="3012" r:id="rId15"/>
    <p:sldId id="3008" r:id="rId16"/>
    <p:sldId id="2925" r:id="rId17"/>
    <p:sldId id="523" r:id="rId18"/>
  </p:sldIdLst>
  <p:sldSz cx="9144000" cy="6858000" type="screen4x3"/>
  <p:notesSz cx="6669088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54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中村 貴司" initials="中村" lastIdx="3" clrIdx="0">
    <p:extLst>
      <p:ext uri="{19B8F6BF-5375-455C-9EA6-DF929625EA0E}">
        <p15:presenceInfo xmlns:p15="http://schemas.microsoft.com/office/powerpoint/2012/main" userId="b97268ff653fac1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B68"/>
    <a:srgbClr val="FF6600"/>
    <a:srgbClr val="990033"/>
    <a:srgbClr val="CC6600"/>
    <a:srgbClr val="CC9900"/>
    <a:srgbClr val="FF0000"/>
    <a:srgbClr val="99EB35"/>
    <a:srgbClr val="FF3399"/>
    <a:srgbClr val="91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84" autoAdjust="0"/>
    <p:restoredTop sz="94476" autoAdjust="0"/>
  </p:normalViewPr>
  <p:slideViewPr>
    <p:cSldViewPr>
      <p:cViewPr varScale="1">
        <p:scale>
          <a:sx n="95" d="100"/>
          <a:sy n="95" d="100"/>
        </p:scale>
        <p:origin x="11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takaa\OneDrive\&#12487;&#12473;&#12463;&#12488;&#12483;&#12503;\&#35611;&#28436;&#31995;\&#19977;&#27211;&#32076;&#28168;&#22654;\&#21517;&#30446;GDP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User\Desktop\Mitsuhashism\&#31532;&#21313;&#20108;&#31456;\&#38750;&#29983;&#29987;&#36039;&#29987;&#65288;&#33258;&#28982;&#36039;&#28304;&#65289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takaa\OneDrive\&#12487;&#12473;&#12463;&#12488;&#12483;&#12503;\&#12502;&#12525;&#12464;&#38306;&#36899;\2025&#24180;&#21517;&#30446;GDP&#25903;&#20986;&#38754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2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'gaku-mcy2542 (1)'!$B$7</c:f>
              <c:strCache>
                <c:ptCount val="1"/>
                <c:pt idx="0">
                  <c:v>名目GDP（兆円）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3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5E-42A7-AD99-D34FF002AF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'gaku-mcy2542 (1)'!$A$8:$A$39</c:f>
              <c:numCache>
                <c:formatCode>General</c:formatCode>
                <c:ptCount val="32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</c:v>
                </c:pt>
                <c:pt idx="21">
                  <c:v>2015</c:v>
                </c:pt>
                <c:pt idx="22">
                  <c:v>2016</c:v>
                </c:pt>
                <c:pt idx="23">
                  <c:v>2017</c:v>
                </c:pt>
                <c:pt idx="24">
                  <c:v>2018</c:v>
                </c:pt>
                <c:pt idx="25">
                  <c:v>2019</c:v>
                </c:pt>
                <c:pt idx="26">
                  <c:v>2020</c:v>
                </c:pt>
                <c:pt idx="27">
                  <c:v>2021</c:v>
                </c:pt>
                <c:pt idx="28">
                  <c:v>2022</c:v>
                </c:pt>
                <c:pt idx="29">
                  <c:v>2023</c:v>
                </c:pt>
                <c:pt idx="30">
                  <c:v>2024</c:v>
                </c:pt>
                <c:pt idx="31">
                  <c:v>2025</c:v>
                </c:pt>
              </c:numCache>
            </c:numRef>
          </c:cat>
          <c:val>
            <c:numRef>
              <c:f>'gaku-mcy2542 (1)'!$B$8:$B$39</c:f>
              <c:numCache>
                <c:formatCode>0.0_ </c:formatCode>
                <c:ptCount val="32"/>
                <c:pt idx="0">
                  <c:v>521.67509999999993</c:v>
                </c:pt>
                <c:pt idx="1">
                  <c:v>530.46319999999992</c:v>
                </c:pt>
                <c:pt idx="2">
                  <c:v>546.22789999999998</c:v>
                </c:pt>
                <c:pt idx="3">
                  <c:v>554.11180000000002</c:v>
                </c:pt>
                <c:pt idx="4">
                  <c:v>543.30399999999997</c:v>
                </c:pt>
                <c:pt idx="5">
                  <c:v>534.10709999999995</c:v>
                </c:pt>
                <c:pt idx="6">
                  <c:v>543.39480000000003</c:v>
                </c:pt>
                <c:pt idx="7">
                  <c:v>539.44159999999999</c:v>
                </c:pt>
                <c:pt idx="8">
                  <c:v>532.39080000000001</c:v>
                </c:pt>
                <c:pt idx="9">
                  <c:v>530.21180000000004</c:v>
                </c:pt>
                <c:pt idx="10">
                  <c:v>534.63409999999999</c:v>
                </c:pt>
                <c:pt idx="11">
                  <c:v>537.38519999999994</c:v>
                </c:pt>
                <c:pt idx="12">
                  <c:v>540.56600000000003</c:v>
                </c:pt>
                <c:pt idx="13">
                  <c:v>544.5711</c:v>
                </c:pt>
                <c:pt idx="14">
                  <c:v>533.35540000000003</c:v>
                </c:pt>
                <c:pt idx="15">
                  <c:v>499.36169999999998</c:v>
                </c:pt>
                <c:pt idx="16">
                  <c:v>510.13959999999997</c:v>
                </c:pt>
                <c:pt idx="17">
                  <c:v>501.142</c:v>
                </c:pt>
                <c:pt idx="18">
                  <c:v>505.37709999999998</c:v>
                </c:pt>
                <c:pt idx="19">
                  <c:v>514.55330000000004</c:v>
                </c:pt>
                <c:pt idx="20">
                  <c:v>528.21559999999999</c:v>
                </c:pt>
                <c:pt idx="21">
                  <c:v>548.86669999999992</c:v>
                </c:pt>
                <c:pt idx="22">
                  <c:v>555.97059999999999</c:v>
                </c:pt>
                <c:pt idx="23">
                  <c:v>565.11900000000003</c:v>
                </c:pt>
                <c:pt idx="24">
                  <c:v>569.15350000000001</c:v>
                </c:pt>
                <c:pt idx="25">
                  <c:v>571.83799999999997</c:v>
                </c:pt>
                <c:pt idx="26">
                  <c:v>554.07439999999997</c:v>
                </c:pt>
                <c:pt idx="27">
                  <c:v>573.56880000000001</c:v>
                </c:pt>
                <c:pt idx="28">
                  <c:v>584.90059999999994</c:v>
                </c:pt>
                <c:pt idx="29">
                  <c:v>616.03300000000002</c:v>
                </c:pt>
                <c:pt idx="30">
                  <c:v>634.226</c:v>
                </c:pt>
                <c:pt idx="31">
                  <c:v>663.7573000000001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5E-42A7-AD99-D34FF002AF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559248"/>
        <c:axId val="21558768"/>
      </c:barChart>
      <c:catAx>
        <c:axId val="2155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558768"/>
        <c:crosses val="autoZero"/>
        <c:auto val="1"/>
        <c:lblAlgn val="ctr"/>
        <c:lblOffset val="100"/>
        <c:noMultiLvlLbl val="0"/>
      </c:catAx>
      <c:valAx>
        <c:axId val="21558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2155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'nme_R031.3073365.20260708080901'!$B$2</c:f>
              <c:strCache>
                <c:ptCount val="1"/>
                <c:pt idx="0">
                  <c:v>非金融法人企業の借入（兆円）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'nme_R031.3073365.20260708080901'!$A$3:$A$38</c:f>
              <c:numCache>
                <c:formatCode>General</c:formatCode>
                <c:ptCount val="36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</c:numCache>
            </c:numRef>
          </c:cat>
          <c:val>
            <c:numRef>
              <c:f>'nme_R031.3073365.20260708080901'!$B$3:$B$38</c:f>
              <c:numCache>
                <c:formatCode>0.0_ </c:formatCode>
                <c:ptCount val="36"/>
                <c:pt idx="0">
                  <c:v>161.58029999999999</c:v>
                </c:pt>
                <c:pt idx="1">
                  <c:v>175.65350000000001</c:v>
                </c:pt>
                <c:pt idx="2">
                  <c:v>191.995</c:v>
                </c:pt>
                <c:pt idx="3">
                  <c:v>211.14349999999999</c:v>
                </c:pt>
                <c:pt idx="4">
                  <c:v>228.9983</c:v>
                </c:pt>
                <c:pt idx="5">
                  <c:v>250.86920000000001</c:v>
                </c:pt>
                <c:pt idx="6">
                  <c:v>270.83909999999997</c:v>
                </c:pt>
                <c:pt idx="7">
                  <c:v>302.41730000000001</c:v>
                </c:pt>
                <c:pt idx="8">
                  <c:v>330.14699999999999</c:v>
                </c:pt>
                <c:pt idx="9">
                  <c:v>359.00799999999998</c:v>
                </c:pt>
                <c:pt idx="10">
                  <c:v>403.99650000000003</c:v>
                </c:pt>
                <c:pt idx="11">
                  <c:v>437.90280000000001</c:v>
                </c:pt>
                <c:pt idx="12">
                  <c:v>445.51839999999999</c:v>
                </c:pt>
                <c:pt idx="13">
                  <c:v>456.7296</c:v>
                </c:pt>
                <c:pt idx="14">
                  <c:v>457.48430000000002</c:v>
                </c:pt>
                <c:pt idx="15">
                  <c:v>449.22109999999998</c:v>
                </c:pt>
                <c:pt idx="16">
                  <c:v>437.20870000000002</c:v>
                </c:pt>
                <c:pt idx="17">
                  <c:v>418.79910000000001</c:v>
                </c:pt>
                <c:pt idx="18">
                  <c:v>409.03269999999998</c:v>
                </c:pt>
                <c:pt idx="19">
                  <c:v>392.42739999999998</c:v>
                </c:pt>
                <c:pt idx="20">
                  <c:v>377.85520000000002</c:v>
                </c:pt>
                <c:pt idx="21">
                  <c:v>357.06849999999997</c:v>
                </c:pt>
                <c:pt idx="22">
                  <c:v>337.27429999999998</c:v>
                </c:pt>
                <c:pt idx="23">
                  <c:v>307.86700000000002</c:v>
                </c:pt>
                <c:pt idx="24">
                  <c:v>284.44290000000001</c:v>
                </c:pt>
                <c:pt idx="25">
                  <c:v>265.48289999999997</c:v>
                </c:pt>
                <c:pt idx="26">
                  <c:v>266.47809999999998</c:v>
                </c:pt>
                <c:pt idx="27">
                  <c:v>268.79219999999998</c:v>
                </c:pt>
                <c:pt idx="28">
                  <c:v>264.16550000000001</c:v>
                </c:pt>
                <c:pt idx="29">
                  <c:v>279.37909999999999</c:v>
                </c:pt>
                <c:pt idx="30">
                  <c:v>270.7543</c:v>
                </c:pt>
                <c:pt idx="31">
                  <c:v>261.54770000000002</c:v>
                </c:pt>
                <c:pt idx="32">
                  <c:v>261.54759999999999</c:v>
                </c:pt>
                <c:pt idx="33">
                  <c:v>263.44940000000003</c:v>
                </c:pt>
                <c:pt idx="34">
                  <c:v>264.68049999999999</c:v>
                </c:pt>
                <c:pt idx="35">
                  <c:v>266.73649999999998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F5A-460E-98CB-2371454668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97676575"/>
        <c:axId val="589182127"/>
      </c:barChart>
      <c:catAx>
        <c:axId val="597676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89182127"/>
        <c:crosses val="autoZero"/>
        <c:auto val="1"/>
        <c:lblAlgn val="ctr"/>
        <c:lblOffset val="100"/>
        <c:noMultiLvlLbl val="0"/>
      </c:catAx>
      <c:valAx>
        <c:axId val="5891821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976765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areaChart>
        <c:grouping val="stacked"/>
        <c:varyColors val="0"/>
        <c:ser>
          <c:idx val="1"/>
          <c:order val="0"/>
          <c:tx>
            <c:strRef>
              <c:f>期末貸借対照表!$A$48</c:f>
              <c:strCache>
                <c:ptCount val="1"/>
                <c:pt idx="0">
                  <c:v>非生産資産（自然資源）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期末貸借対照表!$B$46:$AT$46</c:f>
              <c:numCache>
                <c:formatCode>General</c:formatCode>
                <c:ptCount val="45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</c:numCache>
            </c:numRef>
          </c:cat>
          <c:val>
            <c:numRef>
              <c:f>期末貸借対照表!$B$48:$AT$48</c:f>
              <c:numCache>
                <c:formatCode>#,##0.0</c:formatCode>
                <c:ptCount val="45"/>
                <c:pt idx="0">
                  <c:v>746832.8</c:v>
                </c:pt>
                <c:pt idx="1">
                  <c:v>843086.8</c:v>
                </c:pt>
                <c:pt idx="2">
                  <c:v>904655.3</c:v>
                </c:pt>
                <c:pt idx="3">
                  <c:v>942550.7</c:v>
                </c:pt>
                <c:pt idx="4">
                  <c:v>977840</c:v>
                </c:pt>
                <c:pt idx="5">
                  <c:v>1061566.8999999999</c:v>
                </c:pt>
                <c:pt idx="6">
                  <c:v>1338204.3</c:v>
                </c:pt>
                <c:pt idx="7">
                  <c:v>1754132</c:v>
                </c:pt>
                <c:pt idx="8">
                  <c:v>1942724.6</c:v>
                </c:pt>
                <c:pt idx="9">
                  <c:v>2268333.1</c:v>
                </c:pt>
                <c:pt idx="10">
                  <c:v>2478841.9</c:v>
                </c:pt>
                <c:pt idx="11">
                  <c:v>2296043.4</c:v>
                </c:pt>
                <c:pt idx="12">
                  <c:v>2078338.8</c:v>
                </c:pt>
                <c:pt idx="13">
                  <c:v>1984933</c:v>
                </c:pt>
                <c:pt idx="14">
                  <c:v>2045316.5</c:v>
                </c:pt>
                <c:pt idx="15">
                  <c:v>1963101.2000000002</c:v>
                </c:pt>
                <c:pt idx="16">
                  <c:v>1932718.6</c:v>
                </c:pt>
                <c:pt idx="17">
                  <c:v>1896360.1</c:v>
                </c:pt>
                <c:pt idx="18">
                  <c:v>1829346.9000000001</c:v>
                </c:pt>
                <c:pt idx="19">
                  <c:v>1757035</c:v>
                </c:pt>
                <c:pt idx="20">
                  <c:v>1678452</c:v>
                </c:pt>
                <c:pt idx="21">
                  <c:v>1588206.5</c:v>
                </c:pt>
                <c:pt idx="22">
                  <c:v>1506949.7000000002</c:v>
                </c:pt>
                <c:pt idx="23">
                  <c:v>1433951.4000000001</c:v>
                </c:pt>
                <c:pt idx="24">
                  <c:v>1376242.9000000001</c:v>
                </c:pt>
                <c:pt idx="25">
                  <c:v>1360185.6</c:v>
                </c:pt>
                <c:pt idx="26">
                  <c:v>1379207.2000000002</c:v>
                </c:pt>
                <c:pt idx="27">
                  <c:v>1413061.1</c:v>
                </c:pt>
                <c:pt idx="28">
                  <c:v>1399436.4000000001</c:v>
                </c:pt>
                <c:pt idx="29">
                  <c:v>1346173.2000000002</c:v>
                </c:pt>
                <c:pt idx="30">
                  <c:v>1315567.9000000001</c:v>
                </c:pt>
                <c:pt idx="31">
                  <c:v>1285802.9000000001</c:v>
                </c:pt>
                <c:pt idx="32">
                  <c:v>1265732.7000000002</c:v>
                </c:pt>
                <c:pt idx="33">
                  <c:v>1253788.9000000001</c:v>
                </c:pt>
                <c:pt idx="34">
                  <c:v>1261551.2000000002</c:v>
                </c:pt>
                <c:pt idx="35">
                  <c:v>1272340.8</c:v>
                </c:pt>
                <c:pt idx="36">
                  <c:v>1300918.5</c:v>
                </c:pt>
                <c:pt idx="37">
                  <c:v>1317068.1000000001</c:v>
                </c:pt>
                <c:pt idx="38">
                  <c:v>1344433</c:v>
                </c:pt>
                <c:pt idx="39">
                  <c:v>1370654.5</c:v>
                </c:pt>
                <c:pt idx="40">
                  <c:v>1370585.1</c:v>
                </c:pt>
                <c:pt idx="41">
                  <c:v>1380816.3</c:v>
                </c:pt>
                <c:pt idx="42">
                  <c:v>1409625.4000000001</c:v>
                </c:pt>
                <c:pt idx="43">
                  <c:v>1454394.1</c:v>
                </c:pt>
                <c:pt idx="44">
                  <c:v>1518363.4000000001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2-4E35-A792-D3322B06D4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0056064"/>
        <c:axId val="500056720"/>
      </c:areaChart>
      <c:catAx>
        <c:axId val="50005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0056720"/>
        <c:crosses val="autoZero"/>
        <c:auto val="1"/>
        <c:lblAlgn val="ctr"/>
        <c:lblOffset val="100"/>
        <c:noMultiLvlLbl val="0"/>
      </c:catAx>
      <c:valAx>
        <c:axId val="500056720"/>
        <c:scaling>
          <c:orientation val="minMax"/>
          <c:max val="25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005606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300" baseline="0"/>
      </a:pPr>
      <a:endParaRPr lang="ja-JP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08801415302963E-2"/>
          <c:y val="2.7947154471544715E-2"/>
          <c:w val="0.91605112828388713"/>
          <c:h val="0.7801686491316245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Sheet1!$F$12</c:f>
              <c:strCache>
                <c:ptCount val="1"/>
                <c:pt idx="0">
                  <c:v>民間最終消費支出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Sheet1!$F$13</c:f>
              <c:numCache>
                <c:formatCode>0.0_ </c:formatCode>
                <c:ptCount val="1"/>
                <c:pt idx="0">
                  <c:v>351.58800000000002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3D-4AAC-94A6-270FE3839D5F}"/>
            </c:ext>
          </c:extLst>
        </c:ser>
        <c:ser>
          <c:idx val="1"/>
          <c:order val="1"/>
          <c:tx>
            <c:strRef>
              <c:f>Sheet1!$G$12</c:f>
              <c:strCache>
                <c:ptCount val="1"/>
                <c:pt idx="0">
                  <c:v>民間住宅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248226950354609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13D-4AAC-94A6-270FE3839D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Sheet1!$G$13</c:f>
              <c:numCache>
                <c:formatCode>0.0_ </c:formatCode>
                <c:ptCount val="1"/>
                <c:pt idx="0">
                  <c:v>27.4496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13D-4AAC-94A6-270FE3839D5F}"/>
            </c:ext>
          </c:extLst>
        </c:ser>
        <c:ser>
          <c:idx val="2"/>
          <c:order val="2"/>
          <c:tx>
            <c:strRef>
              <c:f>Sheet1!$H$12</c:f>
              <c:strCache>
                <c:ptCount val="1"/>
                <c:pt idx="0">
                  <c:v>民間企業設備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Sheet1!$H$13</c:f>
              <c:numCache>
                <c:formatCode>0.0_ </c:formatCode>
                <c:ptCount val="1"/>
                <c:pt idx="0">
                  <c:v>123.51430000000001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13D-4AAC-94A6-270FE3839D5F}"/>
            </c:ext>
          </c:extLst>
        </c:ser>
        <c:ser>
          <c:idx val="3"/>
          <c:order val="3"/>
          <c:tx>
            <c:strRef>
              <c:f>Sheet1!$I$12</c:f>
              <c:strCache>
                <c:ptCount val="1"/>
                <c:pt idx="0">
                  <c:v>政府最終消費支出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Sheet1!$I$13</c:f>
              <c:numCache>
                <c:formatCode>0.0_ </c:formatCode>
                <c:ptCount val="1"/>
                <c:pt idx="0">
                  <c:v>131.65450000000001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3D-4AAC-94A6-270FE3839D5F}"/>
            </c:ext>
          </c:extLst>
        </c:ser>
        <c:ser>
          <c:idx val="4"/>
          <c:order val="4"/>
          <c:tx>
            <c:strRef>
              <c:f>Sheet1!$J$12</c:f>
              <c:strCache>
                <c:ptCount val="1"/>
                <c:pt idx="0">
                  <c:v>公的固定資本形成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8456435205661217E-3"/>
                  <c:y val="-0.2482269503546099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3D-4AAC-94A6-270FE3839D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Sheet1!$J$13</c:f>
              <c:numCache>
                <c:formatCode>0.0_ </c:formatCode>
                <c:ptCount val="1"/>
                <c:pt idx="0">
                  <c:v>32.524000000000001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3D-4AAC-94A6-270FE3839D5F}"/>
            </c:ext>
          </c:extLst>
        </c:ser>
        <c:ser>
          <c:idx val="5"/>
          <c:order val="5"/>
          <c:tx>
            <c:strRef>
              <c:f>Sheet1!$K$12</c:f>
              <c:strCache>
                <c:ptCount val="1"/>
                <c:pt idx="0">
                  <c:v>在庫変動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4065603177635127E-4"/>
                  <c:y val="0.242927429274292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13D-4AAC-94A6-270FE3839D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Sheet1!$K$13</c:f>
              <c:numCache>
                <c:formatCode>0.0_ </c:formatCode>
                <c:ptCount val="1"/>
                <c:pt idx="0">
                  <c:v>0.55580000000000007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13D-4AAC-94A6-270FE3839D5F}"/>
            </c:ext>
          </c:extLst>
        </c:ser>
        <c:ser>
          <c:idx val="6"/>
          <c:order val="6"/>
          <c:tx>
            <c:strRef>
              <c:f>Sheet1!$L$12</c:f>
              <c:strCache>
                <c:ptCount val="1"/>
                <c:pt idx="0">
                  <c:v>輸出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D13D-4AAC-94A6-270FE3839D5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Sheet1!$L$13</c:f>
              <c:numCache>
                <c:formatCode>0.0_ </c:formatCode>
                <c:ptCount val="1"/>
                <c:pt idx="0">
                  <c:v>144.09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13D-4AAC-94A6-270FE3839D5F}"/>
            </c:ext>
          </c:extLst>
        </c:ser>
        <c:ser>
          <c:idx val="7"/>
          <c:order val="7"/>
          <c:tx>
            <c:strRef>
              <c:f>Sheet1!$M$12</c:f>
              <c:strCache>
                <c:ptCount val="1"/>
                <c:pt idx="0">
                  <c:v>輸入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Sheet1!$M$13</c:f>
              <c:numCache>
                <c:formatCode>0.0_ </c:formatCode>
                <c:ptCount val="1"/>
                <c:pt idx="0">
                  <c:v>-147.6189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13D-4AAC-94A6-270FE3839D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9622159"/>
        <c:axId val="449622639"/>
      </c:barChart>
      <c:catAx>
        <c:axId val="44962215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49622639"/>
        <c:crosses val="autoZero"/>
        <c:auto val="1"/>
        <c:lblAlgn val="ctr"/>
        <c:lblOffset val="100"/>
        <c:noMultiLvlLbl val="0"/>
      </c:catAx>
      <c:valAx>
        <c:axId val="44962263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49622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'a01-2'!$C$12</c:f>
              <c:strCache>
                <c:ptCount val="1"/>
                <c:pt idx="0">
                  <c:v>消費者物価指数（総合）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'a01-2'!$B$13:$B$32</c:f>
              <c:strCache>
                <c:ptCount val="20"/>
                <c:pt idx="0">
                  <c:v>2006年　</c:v>
                </c:pt>
                <c:pt idx="1">
                  <c:v>2007  　</c:v>
                </c:pt>
                <c:pt idx="2">
                  <c:v>2008  　</c:v>
                </c:pt>
                <c:pt idx="3">
                  <c:v>2009  　</c:v>
                </c:pt>
                <c:pt idx="4">
                  <c:v>2010  　</c:v>
                </c:pt>
                <c:pt idx="5">
                  <c:v>2011  　</c:v>
                </c:pt>
                <c:pt idx="6">
                  <c:v>2012  　</c:v>
                </c:pt>
                <c:pt idx="7">
                  <c:v>2013  　</c:v>
                </c:pt>
                <c:pt idx="8">
                  <c:v>2014  　</c:v>
                </c:pt>
                <c:pt idx="9">
                  <c:v>2015  　</c:v>
                </c:pt>
                <c:pt idx="10">
                  <c:v>2016  　</c:v>
                </c:pt>
                <c:pt idx="11">
                  <c:v>2017  　</c:v>
                </c:pt>
                <c:pt idx="12">
                  <c:v>2018  　</c:v>
                </c:pt>
                <c:pt idx="13">
                  <c:v>2019  　</c:v>
                </c:pt>
                <c:pt idx="14">
                  <c:v>2020  　</c:v>
                </c:pt>
                <c:pt idx="15">
                  <c:v>2021  　</c:v>
                </c:pt>
                <c:pt idx="16">
                  <c:v>2022  　</c:v>
                </c:pt>
                <c:pt idx="17">
                  <c:v>2023  　</c:v>
                </c:pt>
                <c:pt idx="18">
                  <c:v>2024  　</c:v>
                </c:pt>
                <c:pt idx="19">
                  <c:v>2025  　</c:v>
                </c:pt>
              </c:strCache>
            </c:strRef>
          </c:cat>
          <c:val>
            <c:numRef>
              <c:f>'a01-2'!$C$13:$C$32</c:f>
              <c:numCache>
                <c:formatCode>0.0_ </c:formatCode>
                <c:ptCount val="20"/>
                <c:pt idx="0">
                  <c:v>0.3</c:v>
                </c:pt>
                <c:pt idx="1">
                  <c:v>0</c:v>
                </c:pt>
                <c:pt idx="2">
                  <c:v>1.4</c:v>
                </c:pt>
                <c:pt idx="3">
                  <c:v>-1.4</c:v>
                </c:pt>
                <c:pt idx="4">
                  <c:v>-0.7</c:v>
                </c:pt>
                <c:pt idx="5">
                  <c:v>-0.3</c:v>
                </c:pt>
                <c:pt idx="6">
                  <c:v>0</c:v>
                </c:pt>
                <c:pt idx="7">
                  <c:v>0.4</c:v>
                </c:pt>
                <c:pt idx="8">
                  <c:v>2.7</c:v>
                </c:pt>
                <c:pt idx="9">
                  <c:v>0.8</c:v>
                </c:pt>
                <c:pt idx="10">
                  <c:v>-0.1</c:v>
                </c:pt>
                <c:pt idx="11">
                  <c:v>0.5</c:v>
                </c:pt>
                <c:pt idx="12">
                  <c:v>1</c:v>
                </c:pt>
                <c:pt idx="13">
                  <c:v>0.5</c:v>
                </c:pt>
                <c:pt idx="14">
                  <c:v>0</c:v>
                </c:pt>
                <c:pt idx="15">
                  <c:v>-0.2</c:v>
                </c:pt>
                <c:pt idx="16">
                  <c:v>2.5</c:v>
                </c:pt>
                <c:pt idx="17">
                  <c:v>3.2</c:v>
                </c:pt>
                <c:pt idx="18">
                  <c:v>2.7</c:v>
                </c:pt>
                <c:pt idx="19">
                  <c:v>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3B4-4EF2-A919-22E287C0518A}"/>
            </c:ext>
          </c:extLst>
        </c:ser>
        <c:ser>
          <c:idx val="1"/>
          <c:order val="1"/>
          <c:tx>
            <c:strRef>
              <c:f>'a01-2'!$D$12</c:f>
              <c:strCache>
                <c:ptCount val="1"/>
                <c:pt idx="0">
                  <c:v>ＧＤＰデフレータ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'a01-2'!$B$13:$B$32</c:f>
              <c:strCache>
                <c:ptCount val="20"/>
                <c:pt idx="0">
                  <c:v>2006年　</c:v>
                </c:pt>
                <c:pt idx="1">
                  <c:v>2007  　</c:v>
                </c:pt>
                <c:pt idx="2">
                  <c:v>2008  　</c:v>
                </c:pt>
                <c:pt idx="3">
                  <c:v>2009  　</c:v>
                </c:pt>
                <c:pt idx="4">
                  <c:v>2010  　</c:v>
                </c:pt>
                <c:pt idx="5">
                  <c:v>2011  　</c:v>
                </c:pt>
                <c:pt idx="6">
                  <c:v>2012  　</c:v>
                </c:pt>
                <c:pt idx="7">
                  <c:v>2013  　</c:v>
                </c:pt>
                <c:pt idx="8">
                  <c:v>2014  　</c:v>
                </c:pt>
                <c:pt idx="9">
                  <c:v>2015  　</c:v>
                </c:pt>
                <c:pt idx="10">
                  <c:v>2016  　</c:v>
                </c:pt>
                <c:pt idx="11">
                  <c:v>2017  　</c:v>
                </c:pt>
                <c:pt idx="12">
                  <c:v>2018  　</c:v>
                </c:pt>
                <c:pt idx="13">
                  <c:v>2019  　</c:v>
                </c:pt>
                <c:pt idx="14">
                  <c:v>2020  　</c:v>
                </c:pt>
                <c:pt idx="15">
                  <c:v>2021  　</c:v>
                </c:pt>
                <c:pt idx="16">
                  <c:v>2022  　</c:v>
                </c:pt>
                <c:pt idx="17">
                  <c:v>2023  　</c:v>
                </c:pt>
                <c:pt idx="18">
                  <c:v>2024  　</c:v>
                </c:pt>
                <c:pt idx="19">
                  <c:v>2025  　</c:v>
                </c:pt>
              </c:strCache>
            </c:strRef>
          </c:cat>
          <c:val>
            <c:numRef>
              <c:f>'a01-2'!$D$13:$D$32</c:f>
              <c:numCache>
                <c:formatCode>General</c:formatCode>
                <c:ptCount val="20"/>
                <c:pt idx="0">
                  <c:v>-0.9</c:v>
                </c:pt>
                <c:pt idx="1">
                  <c:v>-1</c:v>
                </c:pt>
                <c:pt idx="2">
                  <c:v>-0.9</c:v>
                </c:pt>
                <c:pt idx="3">
                  <c:v>-0.5</c:v>
                </c:pt>
                <c:pt idx="4">
                  <c:v>-1.9</c:v>
                </c:pt>
                <c:pt idx="5">
                  <c:v>-1.6</c:v>
                </c:pt>
                <c:pt idx="6">
                  <c:v>-0.8</c:v>
                </c:pt>
                <c:pt idx="7">
                  <c:v>-0.2</c:v>
                </c:pt>
                <c:pt idx="8">
                  <c:v>1.7</c:v>
                </c:pt>
                <c:pt idx="9">
                  <c:v>2.1</c:v>
                </c:pt>
                <c:pt idx="10">
                  <c:v>0.6</c:v>
                </c:pt>
                <c:pt idx="11">
                  <c:v>0</c:v>
                </c:pt>
                <c:pt idx="12">
                  <c:v>-0.1</c:v>
                </c:pt>
                <c:pt idx="13">
                  <c:v>0.8</c:v>
                </c:pt>
                <c:pt idx="14">
                  <c:v>1.2</c:v>
                </c:pt>
                <c:pt idx="15">
                  <c:v>0</c:v>
                </c:pt>
                <c:pt idx="16">
                  <c:v>0.6</c:v>
                </c:pt>
                <c:pt idx="17">
                  <c:v>4.5999999999999996</c:v>
                </c:pt>
                <c:pt idx="18">
                  <c:v>3.2</c:v>
                </c:pt>
                <c:pt idx="19">
                  <c:v>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3B4-4EF2-A919-22E287C05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89517904"/>
        <c:axId val="1600156432"/>
      </c:lineChart>
      <c:catAx>
        <c:axId val="1489517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00156432"/>
        <c:crosses val="autoZero"/>
        <c:auto val="1"/>
        <c:lblAlgn val="ctr"/>
        <c:lblOffset val="100"/>
        <c:noMultiLvlLbl val="0"/>
      </c:catAx>
      <c:valAx>
        <c:axId val="160015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489517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'rdef-fy2612'!$B$8</c:f>
              <c:strCache>
                <c:ptCount val="1"/>
                <c:pt idx="0">
                  <c:v>ＧＤＰデフレータ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'rdef-fy2612'!$A$9:$A$39</c:f>
              <c:strCache>
                <c:ptCount val="31"/>
                <c:pt idx="0">
                  <c:v>1995年度</c:v>
                </c:pt>
                <c:pt idx="1">
                  <c:v>1996年度</c:v>
                </c:pt>
                <c:pt idx="2">
                  <c:v>1997年度</c:v>
                </c:pt>
                <c:pt idx="3">
                  <c:v>1998年度</c:v>
                </c:pt>
                <c:pt idx="4">
                  <c:v>1999年度</c:v>
                </c:pt>
                <c:pt idx="5">
                  <c:v>2000年度</c:v>
                </c:pt>
                <c:pt idx="6">
                  <c:v>2001年度</c:v>
                </c:pt>
                <c:pt idx="7">
                  <c:v>2002年度</c:v>
                </c:pt>
                <c:pt idx="8">
                  <c:v>2003年度</c:v>
                </c:pt>
                <c:pt idx="9">
                  <c:v>2004年度</c:v>
                </c:pt>
                <c:pt idx="10">
                  <c:v>2005年度</c:v>
                </c:pt>
                <c:pt idx="11">
                  <c:v>2006年度</c:v>
                </c:pt>
                <c:pt idx="12">
                  <c:v>2007年度</c:v>
                </c:pt>
                <c:pt idx="13">
                  <c:v>2008年度</c:v>
                </c:pt>
                <c:pt idx="14">
                  <c:v>2009年度</c:v>
                </c:pt>
                <c:pt idx="15">
                  <c:v>2010年度</c:v>
                </c:pt>
                <c:pt idx="16">
                  <c:v>2011年度</c:v>
                </c:pt>
                <c:pt idx="17">
                  <c:v>2012年度</c:v>
                </c:pt>
                <c:pt idx="18">
                  <c:v>2013年度</c:v>
                </c:pt>
                <c:pt idx="19">
                  <c:v>2014年度</c:v>
                </c:pt>
                <c:pt idx="20">
                  <c:v>2015年度</c:v>
                </c:pt>
                <c:pt idx="21">
                  <c:v>2016年度</c:v>
                </c:pt>
                <c:pt idx="22">
                  <c:v>2017年度</c:v>
                </c:pt>
                <c:pt idx="23">
                  <c:v>2018年度</c:v>
                </c:pt>
                <c:pt idx="24">
                  <c:v>2019年度</c:v>
                </c:pt>
                <c:pt idx="25">
                  <c:v>2020年度</c:v>
                </c:pt>
                <c:pt idx="26">
                  <c:v>2021年度</c:v>
                </c:pt>
                <c:pt idx="27">
                  <c:v>2022年度</c:v>
                </c:pt>
                <c:pt idx="28">
                  <c:v>2023年度</c:v>
                </c:pt>
                <c:pt idx="29">
                  <c:v>2024年度</c:v>
                </c:pt>
                <c:pt idx="30">
                  <c:v>2025年度</c:v>
                </c:pt>
              </c:strCache>
            </c:strRef>
          </c:cat>
          <c:val>
            <c:numRef>
              <c:f>'rdef-fy2612'!$B$9:$B$39</c:f>
              <c:numCache>
                <c:formatCode>General</c:formatCode>
                <c:ptCount val="31"/>
                <c:pt idx="0">
                  <c:v>-0.6</c:v>
                </c:pt>
                <c:pt idx="1">
                  <c:v>-0.2</c:v>
                </c:pt>
                <c:pt idx="2">
                  <c:v>0.5</c:v>
                </c:pt>
                <c:pt idx="3">
                  <c:v>-0.6</c:v>
                </c:pt>
                <c:pt idx="4">
                  <c:v>-1.4</c:v>
                </c:pt>
                <c:pt idx="5">
                  <c:v>-1.1000000000000001</c:v>
                </c:pt>
                <c:pt idx="6">
                  <c:v>-1.1000000000000001</c:v>
                </c:pt>
                <c:pt idx="7">
                  <c:v>-1.7</c:v>
                </c:pt>
                <c:pt idx="8">
                  <c:v>-1.5</c:v>
                </c:pt>
                <c:pt idx="9">
                  <c:v>-1.1000000000000001</c:v>
                </c:pt>
                <c:pt idx="10">
                  <c:v>-1.4</c:v>
                </c:pt>
                <c:pt idx="11">
                  <c:v>-0.8</c:v>
                </c:pt>
                <c:pt idx="12">
                  <c:v>-1</c:v>
                </c:pt>
                <c:pt idx="13">
                  <c:v>-0.6</c:v>
                </c:pt>
                <c:pt idx="14">
                  <c:v>-1.1000000000000001</c:v>
                </c:pt>
                <c:pt idx="15">
                  <c:v>-1.7</c:v>
                </c:pt>
                <c:pt idx="16">
                  <c:v>-1.5</c:v>
                </c:pt>
                <c:pt idx="17">
                  <c:v>-0.7</c:v>
                </c:pt>
                <c:pt idx="18">
                  <c:v>0</c:v>
                </c:pt>
                <c:pt idx="19">
                  <c:v>2.5</c:v>
                </c:pt>
                <c:pt idx="20">
                  <c:v>1.6</c:v>
                </c:pt>
                <c:pt idx="21">
                  <c:v>0.2</c:v>
                </c:pt>
                <c:pt idx="22">
                  <c:v>0.2</c:v>
                </c:pt>
                <c:pt idx="23">
                  <c:v>-0.2</c:v>
                </c:pt>
                <c:pt idx="24">
                  <c:v>1.1000000000000001</c:v>
                </c:pt>
                <c:pt idx="25">
                  <c:v>0.9</c:v>
                </c:pt>
                <c:pt idx="26">
                  <c:v>0.1</c:v>
                </c:pt>
                <c:pt idx="27">
                  <c:v>1.2</c:v>
                </c:pt>
                <c:pt idx="28">
                  <c:v>4.8</c:v>
                </c:pt>
                <c:pt idx="29">
                  <c:v>3.2</c:v>
                </c:pt>
                <c:pt idx="30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8E-49A5-A096-CFD4E9DAA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3213680"/>
        <c:axId val="1617146128"/>
      </c:lineChart>
      <c:lineChart>
        <c:grouping val="standard"/>
        <c:varyColors val="0"/>
        <c:ser>
          <c:idx val="1"/>
          <c:order val="1"/>
          <c:tx>
            <c:strRef>
              <c:f>'rdef-fy2612'!$C$8</c:f>
              <c:strCache>
                <c:ptCount val="1"/>
                <c:pt idx="0">
                  <c:v>輸入デフレータ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'rdef-fy2612'!$A$9:$A$39</c:f>
              <c:strCache>
                <c:ptCount val="31"/>
                <c:pt idx="0">
                  <c:v>1995年度</c:v>
                </c:pt>
                <c:pt idx="1">
                  <c:v>1996年度</c:v>
                </c:pt>
                <c:pt idx="2">
                  <c:v>1997年度</c:v>
                </c:pt>
                <c:pt idx="3">
                  <c:v>1998年度</c:v>
                </c:pt>
                <c:pt idx="4">
                  <c:v>1999年度</c:v>
                </c:pt>
                <c:pt idx="5">
                  <c:v>2000年度</c:v>
                </c:pt>
                <c:pt idx="6">
                  <c:v>2001年度</c:v>
                </c:pt>
                <c:pt idx="7">
                  <c:v>2002年度</c:v>
                </c:pt>
                <c:pt idx="8">
                  <c:v>2003年度</c:v>
                </c:pt>
                <c:pt idx="9">
                  <c:v>2004年度</c:v>
                </c:pt>
                <c:pt idx="10">
                  <c:v>2005年度</c:v>
                </c:pt>
                <c:pt idx="11">
                  <c:v>2006年度</c:v>
                </c:pt>
                <c:pt idx="12">
                  <c:v>2007年度</c:v>
                </c:pt>
                <c:pt idx="13">
                  <c:v>2008年度</c:v>
                </c:pt>
                <c:pt idx="14">
                  <c:v>2009年度</c:v>
                </c:pt>
                <c:pt idx="15">
                  <c:v>2010年度</c:v>
                </c:pt>
                <c:pt idx="16">
                  <c:v>2011年度</c:v>
                </c:pt>
                <c:pt idx="17">
                  <c:v>2012年度</c:v>
                </c:pt>
                <c:pt idx="18">
                  <c:v>2013年度</c:v>
                </c:pt>
                <c:pt idx="19">
                  <c:v>2014年度</c:v>
                </c:pt>
                <c:pt idx="20">
                  <c:v>2015年度</c:v>
                </c:pt>
                <c:pt idx="21">
                  <c:v>2016年度</c:v>
                </c:pt>
                <c:pt idx="22">
                  <c:v>2017年度</c:v>
                </c:pt>
                <c:pt idx="23">
                  <c:v>2018年度</c:v>
                </c:pt>
                <c:pt idx="24">
                  <c:v>2019年度</c:v>
                </c:pt>
                <c:pt idx="25">
                  <c:v>2020年度</c:v>
                </c:pt>
                <c:pt idx="26">
                  <c:v>2021年度</c:v>
                </c:pt>
                <c:pt idx="27">
                  <c:v>2022年度</c:v>
                </c:pt>
                <c:pt idx="28">
                  <c:v>2023年度</c:v>
                </c:pt>
                <c:pt idx="29">
                  <c:v>2024年度</c:v>
                </c:pt>
                <c:pt idx="30">
                  <c:v>2025年度</c:v>
                </c:pt>
              </c:strCache>
            </c:strRef>
          </c:cat>
          <c:val>
            <c:numRef>
              <c:f>'rdef-fy2612'!$C$9:$C$39</c:f>
              <c:numCache>
                <c:formatCode>General</c:formatCode>
                <c:ptCount val="31"/>
                <c:pt idx="0">
                  <c:v>-0.7</c:v>
                </c:pt>
                <c:pt idx="1">
                  <c:v>9.6999999999999993</c:v>
                </c:pt>
                <c:pt idx="2">
                  <c:v>2.5</c:v>
                </c:pt>
                <c:pt idx="3">
                  <c:v>-4.5999999999999996</c:v>
                </c:pt>
                <c:pt idx="4">
                  <c:v>-5.3</c:v>
                </c:pt>
                <c:pt idx="5">
                  <c:v>1.3</c:v>
                </c:pt>
                <c:pt idx="6">
                  <c:v>1.7</c:v>
                </c:pt>
                <c:pt idx="7">
                  <c:v>-1.1000000000000001</c:v>
                </c:pt>
                <c:pt idx="8">
                  <c:v>-1.2</c:v>
                </c:pt>
                <c:pt idx="9">
                  <c:v>4.3</c:v>
                </c:pt>
                <c:pt idx="10">
                  <c:v>11.2</c:v>
                </c:pt>
                <c:pt idx="11">
                  <c:v>8.4</c:v>
                </c:pt>
                <c:pt idx="12">
                  <c:v>7</c:v>
                </c:pt>
                <c:pt idx="13">
                  <c:v>-0.6</c:v>
                </c:pt>
                <c:pt idx="14">
                  <c:v>-16</c:v>
                </c:pt>
                <c:pt idx="15">
                  <c:v>2.9</c:v>
                </c:pt>
                <c:pt idx="16">
                  <c:v>5.4</c:v>
                </c:pt>
                <c:pt idx="17">
                  <c:v>0.7</c:v>
                </c:pt>
                <c:pt idx="18">
                  <c:v>11.2</c:v>
                </c:pt>
                <c:pt idx="19">
                  <c:v>0.7</c:v>
                </c:pt>
                <c:pt idx="20">
                  <c:v>-9.1999999999999993</c:v>
                </c:pt>
                <c:pt idx="21">
                  <c:v>-8.5</c:v>
                </c:pt>
                <c:pt idx="22">
                  <c:v>7.5</c:v>
                </c:pt>
                <c:pt idx="23">
                  <c:v>4.5</c:v>
                </c:pt>
                <c:pt idx="24">
                  <c:v>-4.4000000000000004</c:v>
                </c:pt>
                <c:pt idx="25">
                  <c:v>-7.2</c:v>
                </c:pt>
                <c:pt idx="26">
                  <c:v>22</c:v>
                </c:pt>
                <c:pt idx="27">
                  <c:v>23.4</c:v>
                </c:pt>
                <c:pt idx="28">
                  <c:v>-3</c:v>
                </c:pt>
                <c:pt idx="29">
                  <c:v>3</c:v>
                </c:pt>
                <c:pt idx="30">
                  <c:v>-1.5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8E-49A5-A096-CFD4E9DAA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24892416"/>
        <c:axId val="1617137968"/>
      </c:lineChart>
      <c:catAx>
        <c:axId val="1623213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17146128"/>
        <c:crosses val="autoZero"/>
        <c:auto val="1"/>
        <c:lblAlgn val="ctr"/>
        <c:lblOffset val="100"/>
        <c:noMultiLvlLbl val="0"/>
      </c:catAx>
      <c:valAx>
        <c:axId val="1617146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3213680"/>
        <c:crosses val="autoZero"/>
        <c:crossBetween val="between"/>
      </c:valAx>
      <c:valAx>
        <c:axId val="1617137968"/>
        <c:scaling>
          <c:orientation val="minMax"/>
          <c:max val="25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624892416"/>
        <c:crosses val="max"/>
        <c:crossBetween val="between"/>
      </c:valAx>
      <c:catAx>
        <c:axId val="16248924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1713796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aseline="0"/>
      </a:pPr>
      <a:endParaRPr lang="ja-JP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'data_8910-2026-07-06'!$C$18</c:f>
              <c:strCache>
                <c:ptCount val="1"/>
                <c:pt idx="0">
                  <c:v>イギリス</c:v>
                </c:pt>
              </c:strCache>
            </c:strRef>
          </c:tx>
          <c:spPr>
            <a:ln w="254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'data_8910-2026-07-06'!$D$18:$AF$18</c:f>
              <c:numCache>
                <c:formatCode>0.00%</c:formatCode>
                <c:ptCount val="29"/>
                <c:pt idx="0">
                  <c:v>3.6449126132187537E-4</c:v>
                </c:pt>
                <c:pt idx="1">
                  <c:v>1.3280865715691093E-2</c:v>
                </c:pt>
                <c:pt idx="2">
                  <c:v>1.3951815893563424E-2</c:v>
                </c:pt>
                <c:pt idx="3">
                  <c:v>9.7524647138094167E-3</c:v>
                </c:pt>
                <c:pt idx="4">
                  <c:v>1.7121483510694313E-2</c:v>
                </c:pt>
                <c:pt idx="5">
                  <c:v>2.0890523298976227E-2</c:v>
                </c:pt>
                <c:pt idx="6">
                  <c:v>2.3845360301703034E-2</c:v>
                </c:pt>
                <c:pt idx="7">
                  <c:v>2.7303810640722848E-2</c:v>
                </c:pt>
                <c:pt idx="8">
                  <c:v>2.8636202849149361E-2</c:v>
                </c:pt>
                <c:pt idx="9">
                  <c:v>3.0762016412661186E-2</c:v>
                </c:pt>
                <c:pt idx="10">
                  <c:v>1.992629998635187E-2</c:v>
                </c:pt>
                <c:pt idx="11">
                  <c:v>3.305232169142247E-2</c:v>
                </c:pt>
                <c:pt idx="12">
                  <c:v>2.0077720207253735E-2</c:v>
                </c:pt>
                <c:pt idx="13">
                  <c:v>1.3276895943562739E-2</c:v>
                </c:pt>
                <c:pt idx="14">
                  <c:v>2.4771638632059556E-2</c:v>
                </c:pt>
                <c:pt idx="15">
                  <c:v>1.547659487736941E-2</c:v>
                </c:pt>
                <c:pt idx="16">
                  <c:v>2.1569834345813277E-2</c:v>
                </c:pt>
                <c:pt idx="17">
                  <c:v>1.5953684541429647E-2</c:v>
                </c:pt>
                <c:pt idx="18">
                  <c:v>6.6912485173535874E-3</c:v>
                </c:pt>
                <c:pt idx="19">
                  <c:v>1.7353329149750962E-2</c:v>
                </c:pt>
                <c:pt idx="20">
                  <c:v>1.5433419773911661E-2</c:v>
                </c:pt>
                <c:pt idx="21">
                  <c:v>1.9624615689774805E-2</c:v>
                </c:pt>
                <c:pt idx="22">
                  <c:v>2.4608800320984336E-2</c:v>
                </c:pt>
                <c:pt idx="23">
                  <c:v>4.8427098290040549E-2</c:v>
                </c:pt>
                <c:pt idx="24">
                  <c:v>7.1192502716406203E-3</c:v>
                </c:pt>
                <c:pt idx="25">
                  <c:v>5.6787404052550672E-2</c:v>
                </c:pt>
                <c:pt idx="26">
                  <c:v>6.3445136865388996E-2</c:v>
                </c:pt>
                <c:pt idx="27">
                  <c:v>3.9020000000000055E-2</c:v>
                </c:pt>
                <c:pt idx="28">
                  <c:v>3.7111893900021231E-2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6B-49A7-B4A2-DB1C732D22D6}"/>
            </c:ext>
          </c:extLst>
        </c:ser>
        <c:ser>
          <c:idx val="1"/>
          <c:order val="1"/>
          <c:tx>
            <c:strRef>
              <c:f>'data_8910-2026-07-06'!$C$19</c:f>
              <c:strCache>
                <c:ptCount val="1"/>
                <c:pt idx="0">
                  <c:v>イタリア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'data_8910-2026-07-06'!$D$19:$AF$19</c:f>
              <c:numCache>
                <c:formatCode>0.00%</c:formatCode>
                <c:ptCount val="29"/>
                <c:pt idx="0">
                  <c:v>2.5436662709852342E-2</c:v>
                </c:pt>
                <c:pt idx="1">
                  <c:v>2.3693191214276155E-2</c:v>
                </c:pt>
                <c:pt idx="2">
                  <c:v>1.4759226352194732E-2</c:v>
                </c:pt>
                <c:pt idx="3">
                  <c:v>1.7569249471764747E-2</c:v>
                </c:pt>
                <c:pt idx="4">
                  <c:v>3.0634884514734173E-2</c:v>
                </c:pt>
                <c:pt idx="5">
                  <c:v>3.3049982060552763E-2</c:v>
                </c:pt>
                <c:pt idx="6">
                  <c:v>3.1672032166281339E-2</c:v>
                </c:pt>
                <c:pt idx="7">
                  <c:v>2.6297389683032968E-2</c:v>
                </c:pt>
                <c:pt idx="8">
                  <c:v>2.0842006989389761E-2</c:v>
                </c:pt>
                <c:pt idx="9">
                  <c:v>2.2159055799295446E-2</c:v>
                </c:pt>
                <c:pt idx="10">
                  <c:v>2.466508681143309E-2</c:v>
                </c:pt>
                <c:pt idx="11">
                  <c:v>2.404776513900031E-2</c:v>
                </c:pt>
                <c:pt idx="12">
                  <c:v>1.7733274952181244E-2</c:v>
                </c:pt>
                <c:pt idx="13">
                  <c:v>5.9779224455136504E-3</c:v>
                </c:pt>
                <c:pt idx="14">
                  <c:v>1.7286979618020837E-2</c:v>
                </c:pt>
                <c:pt idx="15">
                  <c:v>1.701534478752964E-2</c:v>
                </c:pt>
                <c:pt idx="16">
                  <c:v>1.1258933719146658E-2</c:v>
                </c:pt>
                <c:pt idx="17">
                  <c:v>9.0251930896494414E-3</c:v>
                </c:pt>
                <c:pt idx="18">
                  <c:v>7.8357373588766599E-3</c:v>
                </c:pt>
                <c:pt idx="19">
                  <c:v>1.2482017432512427E-2</c:v>
                </c:pt>
                <c:pt idx="20">
                  <c:v>7.0939027957708234E-3</c:v>
                </c:pt>
                <c:pt idx="21">
                  <c:v>1.0705949478707621E-2</c:v>
                </c:pt>
                <c:pt idx="22">
                  <c:v>1.0469377072064079E-2</c:v>
                </c:pt>
                <c:pt idx="23">
                  <c:v>1.5774985525206509E-2</c:v>
                </c:pt>
                <c:pt idx="24">
                  <c:v>1.2830000000000119E-2</c:v>
                </c:pt>
                <c:pt idx="25">
                  <c:v>3.4556638330223155E-2</c:v>
                </c:pt>
                <c:pt idx="26">
                  <c:v>6.2596031799051266E-2</c:v>
                </c:pt>
                <c:pt idx="27">
                  <c:v>1.9687090226509385E-2</c:v>
                </c:pt>
                <c:pt idx="28">
                  <c:v>1.9941162999630002E-2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D6B-49A7-B4A2-DB1C732D22D6}"/>
            </c:ext>
          </c:extLst>
        </c:ser>
        <c:ser>
          <c:idx val="2"/>
          <c:order val="2"/>
          <c:tx>
            <c:strRef>
              <c:f>'data_8910-2026-07-06'!$C$20</c:f>
              <c:strCache>
                <c:ptCount val="1"/>
                <c:pt idx="0">
                  <c:v>オーストラリア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'data_8910-2026-07-06'!$D$20:$AF$20</c:f>
              <c:numCache>
                <c:formatCode>0.00%</c:formatCode>
                <c:ptCount val="29"/>
                <c:pt idx="0">
                  <c:v>9.0249513360467493E-3</c:v>
                </c:pt>
                <c:pt idx="1">
                  <c:v>1.039109084531753E-2</c:v>
                </c:pt>
                <c:pt idx="2">
                  <c:v>8.656975482751017E-3</c:v>
                </c:pt>
                <c:pt idx="3">
                  <c:v>4.450515175632952E-2</c:v>
                </c:pt>
                <c:pt idx="4">
                  <c:v>3.570987272951931E-2</c:v>
                </c:pt>
                <c:pt idx="5">
                  <c:v>2.8294758609719306E-2</c:v>
                </c:pt>
                <c:pt idx="6">
                  <c:v>2.9971961713235906E-2</c:v>
                </c:pt>
                <c:pt idx="7">
                  <c:v>3.4788322538252148E-2</c:v>
                </c:pt>
                <c:pt idx="8">
                  <c:v>4.6373235603613949E-2</c:v>
                </c:pt>
                <c:pt idx="9">
                  <c:v>5.1045531782085485E-2</c:v>
                </c:pt>
                <c:pt idx="10">
                  <c:v>4.4112309874954514E-2</c:v>
                </c:pt>
                <c:pt idx="11">
                  <c:v>6.2946343929722426E-2</c:v>
                </c:pt>
                <c:pt idx="12">
                  <c:v>4.563291515548018E-3</c:v>
                </c:pt>
                <c:pt idx="13">
                  <c:v>5.2883121495050478E-2</c:v>
                </c:pt>
                <c:pt idx="14">
                  <c:v>4.7444383546242808E-2</c:v>
                </c:pt>
                <c:pt idx="15">
                  <c:v>-5.6216709377053808E-3</c:v>
                </c:pt>
                <c:pt idx="16">
                  <c:v>1.3357800145721299E-2</c:v>
                </c:pt>
                <c:pt idx="17">
                  <c:v>2.5298253089049982E-3</c:v>
                </c:pt>
                <c:pt idx="18">
                  <c:v>-7.4242303503598839E-3</c:v>
                </c:pt>
                <c:pt idx="19">
                  <c:v>7.9882250618852346E-3</c:v>
                </c:pt>
                <c:pt idx="20">
                  <c:v>3.6266128604045988E-2</c:v>
                </c:pt>
                <c:pt idx="21">
                  <c:v>2.3160483705677581E-2</c:v>
                </c:pt>
                <c:pt idx="22">
                  <c:v>3.2276642628205066E-2</c:v>
                </c:pt>
                <c:pt idx="23">
                  <c:v>9.5451788963007989E-3</c:v>
                </c:pt>
                <c:pt idx="24">
                  <c:v>5.8844023691387415E-2</c:v>
                </c:pt>
                <c:pt idx="25">
                  <c:v>8.2555171044420339E-2</c:v>
                </c:pt>
                <c:pt idx="26">
                  <c:v>3.3476223915481551E-2</c:v>
                </c:pt>
                <c:pt idx="27">
                  <c:v>2.6398255666548298E-2</c:v>
                </c:pt>
                <c:pt idx="28">
                  <c:v>2.6855584538771682E-2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D6B-49A7-B4A2-DB1C732D22D6}"/>
            </c:ext>
          </c:extLst>
        </c:ser>
        <c:ser>
          <c:idx val="3"/>
          <c:order val="3"/>
          <c:tx>
            <c:strRef>
              <c:f>'data_8910-2026-07-06'!$C$21</c:f>
              <c:strCache>
                <c:ptCount val="1"/>
                <c:pt idx="0">
                  <c:v>カナダ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'data_8910-2026-07-06'!$D$21:$AF$21</c:f>
              <c:numCache>
                <c:formatCode>0.00%</c:formatCode>
                <c:ptCount val="29"/>
                <c:pt idx="0">
                  <c:v>1.1475385372987201E-2</c:v>
                </c:pt>
                <c:pt idx="1">
                  <c:v>-1.7851346965270798E-3</c:v>
                </c:pt>
                <c:pt idx="2">
                  <c:v>1.9228211229511905E-2</c:v>
                </c:pt>
                <c:pt idx="3">
                  <c:v>4.3748731185290435E-2</c:v>
                </c:pt>
                <c:pt idx="4">
                  <c:v>1.5726809208241432E-2</c:v>
                </c:pt>
                <c:pt idx="5">
                  <c:v>1.2583605750160709E-2</c:v>
                </c:pt>
                <c:pt idx="6">
                  <c:v>3.2486390836271362E-2</c:v>
                </c:pt>
                <c:pt idx="7">
                  <c:v>3.2615521482024068E-2</c:v>
                </c:pt>
                <c:pt idx="8">
                  <c:v>3.116725158053435E-2</c:v>
                </c:pt>
                <c:pt idx="9">
                  <c:v>2.5716005848456236E-2</c:v>
                </c:pt>
                <c:pt idx="10">
                  <c:v>3.2989147361107918E-2</c:v>
                </c:pt>
                <c:pt idx="11">
                  <c:v>3.9960109467043869E-2</c:v>
                </c:pt>
                <c:pt idx="12">
                  <c:v>-2.3248812470729963E-2</c:v>
                </c:pt>
                <c:pt idx="13">
                  <c:v>2.848271059511176E-2</c:v>
                </c:pt>
                <c:pt idx="14">
                  <c:v>3.2444612174221898E-2</c:v>
                </c:pt>
                <c:pt idx="15">
                  <c:v>1.2180831048755447E-2</c:v>
                </c:pt>
                <c:pt idx="16">
                  <c:v>1.7408760674682444E-2</c:v>
                </c:pt>
                <c:pt idx="17">
                  <c:v>1.9418083873594449E-2</c:v>
                </c:pt>
                <c:pt idx="18">
                  <c:v>-8.6843425809292052E-3</c:v>
                </c:pt>
                <c:pt idx="19">
                  <c:v>7.1798262378743871E-3</c:v>
                </c:pt>
                <c:pt idx="20">
                  <c:v>2.5704145896157771E-2</c:v>
                </c:pt>
                <c:pt idx="21">
                  <c:v>1.6510000000000025E-2</c:v>
                </c:pt>
                <c:pt idx="22">
                  <c:v>1.5464678163520373E-2</c:v>
                </c:pt>
                <c:pt idx="23">
                  <c:v>1.0704978541604238E-2</c:v>
                </c:pt>
                <c:pt idx="24">
                  <c:v>7.7850624952074288E-2</c:v>
                </c:pt>
                <c:pt idx="25">
                  <c:v>7.8826144953312527E-2</c:v>
                </c:pt>
                <c:pt idx="26">
                  <c:v>1.5447516362497415E-2</c:v>
                </c:pt>
                <c:pt idx="27">
                  <c:v>2.732409000876701E-2</c:v>
                </c:pt>
                <c:pt idx="28">
                  <c:v>2.5530603536830121E-2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D6B-49A7-B4A2-DB1C732D22D6}"/>
            </c:ext>
          </c:extLst>
        </c:ser>
        <c:ser>
          <c:idx val="4"/>
          <c:order val="4"/>
          <c:tx>
            <c:strRef>
              <c:f>'data_8910-2026-07-06'!$C$22</c:f>
              <c:strCache>
                <c:ptCount val="1"/>
                <c:pt idx="0">
                  <c:v>韓国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'data_8910-2026-07-06'!$D$22:$AF$22</c:f>
              <c:numCache>
                <c:formatCode>0.00%</c:formatCode>
                <c:ptCount val="29"/>
                <c:pt idx="0">
                  <c:v>3.8619346392707143E-2</c:v>
                </c:pt>
                <c:pt idx="1">
                  <c:v>4.4976635514018648E-2</c:v>
                </c:pt>
                <c:pt idx="2">
                  <c:v>-1.3518284251713641E-2</c:v>
                </c:pt>
                <c:pt idx="3">
                  <c:v>9.3345063596914635E-3</c:v>
                </c:pt>
                <c:pt idx="4">
                  <c:v>3.5411957629747803E-2</c:v>
                </c:pt>
                <c:pt idx="5">
                  <c:v>3.0091601746425667E-2</c:v>
                </c:pt>
                <c:pt idx="6">
                  <c:v>3.5653438603781673E-2</c:v>
                </c:pt>
                <c:pt idx="7">
                  <c:v>3.2607096523960211E-2</c:v>
                </c:pt>
                <c:pt idx="8">
                  <c:v>1.1372025852578238E-2</c:v>
                </c:pt>
                <c:pt idx="9">
                  <c:v>-1.6264327335595574E-3</c:v>
                </c:pt>
                <c:pt idx="10">
                  <c:v>2.5103260730136912E-2</c:v>
                </c:pt>
                <c:pt idx="11">
                  <c:v>2.9393730839016419E-2</c:v>
                </c:pt>
                <c:pt idx="12">
                  <c:v>3.5021394534668904E-2</c:v>
                </c:pt>
                <c:pt idx="13">
                  <c:v>2.7188913030712358E-2</c:v>
                </c:pt>
                <c:pt idx="14">
                  <c:v>1.2748685113194602E-2</c:v>
                </c:pt>
                <c:pt idx="15">
                  <c:v>1.2915608241603094E-2</c:v>
                </c:pt>
                <c:pt idx="16">
                  <c:v>1.0778096055462205E-2</c:v>
                </c:pt>
                <c:pt idx="17">
                  <c:v>1.0508788567143545E-2</c:v>
                </c:pt>
                <c:pt idx="18">
                  <c:v>3.2289745632318123E-2</c:v>
                </c:pt>
                <c:pt idx="19">
                  <c:v>2.0624114674729022E-2</c:v>
                </c:pt>
                <c:pt idx="20">
                  <c:v>2.0186640980227599E-2</c:v>
                </c:pt>
                <c:pt idx="21">
                  <c:v>5.6650896464902623E-3</c:v>
                </c:pt>
                <c:pt idx="22">
                  <c:v>-6.2388951704086537E-3</c:v>
                </c:pt>
                <c:pt idx="23">
                  <c:v>1.5867855909303286E-2</c:v>
                </c:pt>
                <c:pt idx="24">
                  <c:v>3.1809999999999894E-2</c:v>
                </c:pt>
                <c:pt idx="25">
                  <c:v>1.807503319409598E-2</c:v>
                </c:pt>
                <c:pt idx="26">
                  <c:v>2.0381547131732569E-2</c:v>
                </c:pt>
                <c:pt idx="27">
                  <c:v>4.0667245095020954E-2</c:v>
                </c:pt>
                <c:pt idx="28">
                  <c:v>3.1260645832212663E-2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D6B-49A7-B4A2-DB1C732D22D6}"/>
            </c:ext>
          </c:extLst>
        </c:ser>
        <c:ser>
          <c:idx val="5"/>
          <c:order val="5"/>
          <c:tx>
            <c:strRef>
              <c:f>'data_8910-2026-07-06'!$C$23</c:f>
              <c:strCache>
                <c:ptCount val="1"/>
                <c:pt idx="0">
                  <c:v>ドイツ</c:v>
                </c:pt>
              </c:strCache>
            </c:strRef>
          </c:tx>
          <c:spPr>
            <a:ln w="25400" cap="rnd">
              <a:solidFill>
                <a:schemeClr val="accent6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'data_8910-2026-07-06'!$D$23:$AF$23</c:f>
              <c:numCache>
                <c:formatCode>0.00%</c:formatCode>
                <c:ptCount val="29"/>
                <c:pt idx="0">
                  <c:v>1.4619098712445044E-3</c:v>
                </c:pt>
                <c:pt idx="1">
                  <c:v>6.8569285781248102E-3</c:v>
                </c:pt>
                <c:pt idx="2">
                  <c:v>5.7727351325467247E-3</c:v>
                </c:pt>
                <c:pt idx="3">
                  <c:v>-3.4516960920452089E-3</c:v>
                </c:pt>
                <c:pt idx="4">
                  <c:v>1.4292539214905586E-2</c:v>
                </c:pt>
                <c:pt idx="5">
                  <c:v>1.5059334563200855E-2</c:v>
                </c:pt>
                <c:pt idx="6">
                  <c:v>1.3211827485757111E-2</c:v>
                </c:pt>
                <c:pt idx="7">
                  <c:v>1.1525691096212931E-2</c:v>
                </c:pt>
                <c:pt idx="8">
                  <c:v>5.3073082389043513E-3</c:v>
                </c:pt>
                <c:pt idx="9">
                  <c:v>4.4661287295928442E-3</c:v>
                </c:pt>
                <c:pt idx="10">
                  <c:v>1.8370447865291517E-2</c:v>
                </c:pt>
                <c:pt idx="11">
                  <c:v>9.551530568566946E-3</c:v>
                </c:pt>
                <c:pt idx="12">
                  <c:v>1.9794543780588203E-2</c:v>
                </c:pt>
                <c:pt idx="13">
                  <c:v>6.9017129552635392E-3</c:v>
                </c:pt>
                <c:pt idx="14">
                  <c:v>1.2304897183912589E-2</c:v>
                </c:pt>
                <c:pt idx="15">
                  <c:v>1.4334661911754365E-2</c:v>
                </c:pt>
                <c:pt idx="16">
                  <c:v>1.9980238062411004E-2</c:v>
                </c:pt>
                <c:pt idx="17">
                  <c:v>1.8980568853843804E-2</c:v>
                </c:pt>
                <c:pt idx="18">
                  <c:v>1.7444174220650144E-2</c:v>
                </c:pt>
                <c:pt idx="19">
                  <c:v>1.2581759707946727E-2</c:v>
                </c:pt>
                <c:pt idx="20">
                  <c:v>1.4689471651143871E-2</c:v>
                </c:pt>
                <c:pt idx="21">
                  <c:v>1.873843388145735E-2</c:v>
                </c:pt>
                <c:pt idx="22">
                  <c:v>2.0137641819861551E-2</c:v>
                </c:pt>
                <c:pt idx="23">
                  <c:v>1.7532077698749537E-2</c:v>
                </c:pt>
                <c:pt idx="24">
                  <c:v>2.6939999999999964E-2</c:v>
                </c:pt>
                <c:pt idx="25">
                  <c:v>6.4161489473581801E-2</c:v>
                </c:pt>
                <c:pt idx="26">
                  <c:v>6.6936302993146235E-2</c:v>
                </c:pt>
                <c:pt idx="27">
                  <c:v>3.1098303572960173E-2</c:v>
                </c:pt>
                <c:pt idx="28">
                  <c:v>3.0093824860260909E-2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D6B-49A7-B4A2-DB1C732D22D6}"/>
            </c:ext>
          </c:extLst>
        </c:ser>
        <c:ser>
          <c:idx val="6"/>
          <c:order val="6"/>
          <c:tx>
            <c:strRef>
              <c:f>'data_8910-2026-07-06'!$C$24</c:f>
              <c:strCache>
                <c:ptCount val="1"/>
                <c:pt idx="0">
                  <c:v>日本</c:v>
                </c:pt>
              </c:strCache>
            </c:strRef>
          </c:tx>
          <c:spPr>
            <a:ln w="3492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'data_8910-2026-07-06'!$D$24:$AF$24</c:f>
              <c:numCache>
                <c:formatCode>0.00%</c:formatCode>
                <c:ptCount val="29"/>
                <c:pt idx="0">
                  <c:v>7.9798441688860855E-4</c:v>
                </c:pt>
                <c:pt idx="1">
                  <c:v>-1.8097115212327708E-3</c:v>
                </c:pt>
                <c:pt idx="2">
                  <c:v>-1.3507691755371698E-2</c:v>
                </c:pt>
                <c:pt idx="3">
                  <c:v>-1.2027694631208341E-2</c:v>
                </c:pt>
                <c:pt idx="4">
                  <c:v>-1.0092917460931328E-2</c:v>
                </c:pt>
                <c:pt idx="5">
                  <c:v>-1.3907623610400544E-2</c:v>
                </c:pt>
                <c:pt idx="6">
                  <c:v>-1.7650943396226415E-2</c:v>
                </c:pt>
                <c:pt idx="7">
                  <c:v>-1.2522928290869983E-2</c:v>
                </c:pt>
                <c:pt idx="8">
                  <c:v>-1.3099927060539862E-2</c:v>
                </c:pt>
                <c:pt idx="9">
                  <c:v>-9.401052444864888E-3</c:v>
                </c:pt>
                <c:pt idx="10">
                  <c:v>-9.6991763161035083E-3</c:v>
                </c:pt>
                <c:pt idx="11">
                  <c:v>-9.0407738902450463E-3</c:v>
                </c:pt>
                <c:pt idx="12">
                  <c:v>-4.6528601404981496E-3</c:v>
                </c:pt>
                <c:pt idx="13">
                  <c:v>-1.8993787554740793E-2</c:v>
                </c:pt>
                <c:pt idx="14">
                  <c:v>-1.5665715027251448E-2</c:v>
                </c:pt>
                <c:pt idx="15">
                  <c:v>-7.9100573742828528E-3</c:v>
                </c:pt>
                <c:pt idx="16">
                  <c:v>-1.7753492228860246E-3</c:v>
                </c:pt>
                <c:pt idx="17">
                  <c:v>1.7337777825110035E-2</c:v>
                </c:pt>
                <c:pt idx="18">
                  <c:v>2.0716656023951341E-2</c:v>
                </c:pt>
                <c:pt idx="19">
                  <c:v>5.8560498841095932E-3</c:v>
                </c:pt>
                <c:pt idx="20">
                  <c:v>2.1411747912347678E-4</c:v>
                </c:pt>
                <c:pt idx="21">
                  <c:v>-1.1926848661543143E-3</c:v>
                </c:pt>
                <c:pt idx="22">
                  <c:v>7.8280482950776609E-3</c:v>
                </c:pt>
                <c:pt idx="23">
                  <c:v>1.229391987685835E-2</c:v>
                </c:pt>
                <c:pt idx="24">
                  <c:v>-4.4016726356010949E-4</c:v>
                </c:pt>
                <c:pt idx="25">
                  <c:v>6.3552112732438992E-3</c:v>
                </c:pt>
                <c:pt idx="26">
                  <c:v>4.5687348960249841E-2</c:v>
                </c:pt>
                <c:pt idx="27">
                  <c:v>3.2031346590963183E-2</c:v>
                </c:pt>
                <c:pt idx="28">
                  <c:v>3.4225683085287839E-2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D6B-49A7-B4A2-DB1C732D22D6}"/>
            </c:ext>
          </c:extLst>
        </c:ser>
        <c:ser>
          <c:idx val="7"/>
          <c:order val="7"/>
          <c:tx>
            <c:strRef>
              <c:f>'data_8910-2026-07-06'!$C$25</c:f>
              <c:strCache>
                <c:ptCount val="1"/>
                <c:pt idx="0">
                  <c:v>フランス</c:v>
                </c:pt>
              </c:strCache>
            </c:strRef>
          </c:tx>
          <c:spPr>
            <a:ln w="22225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'data_8910-2026-07-06'!$D$25:$AF$25</c:f>
              <c:numCache>
                <c:formatCode>0.00%</c:formatCode>
                <c:ptCount val="29"/>
                <c:pt idx="0">
                  <c:v>8.8560885608854889E-3</c:v>
                </c:pt>
                <c:pt idx="1">
                  <c:v>8.9544555528462411E-3</c:v>
                </c:pt>
                <c:pt idx="2">
                  <c:v>3.5580499201117721E-3</c:v>
                </c:pt>
                <c:pt idx="3">
                  <c:v>1.1974205287380801E-2</c:v>
                </c:pt>
                <c:pt idx="4">
                  <c:v>1.9606287761604557E-2</c:v>
                </c:pt>
                <c:pt idx="5">
                  <c:v>2.007209356603834E-2</c:v>
                </c:pt>
                <c:pt idx="6">
                  <c:v>1.7795856107791996E-2</c:v>
                </c:pt>
                <c:pt idx="7">
                  <c:v>1.9745222929936412E-2</c:v>
                </c:pt>
                <c:pt idx="8">
                  <c:v>1.8664805085057079E-2</c:v>
                </c:pt>
                <c:pt idx="9">
                  <c:v>1.781785392245272E-2</c:v>
                </c:pt>
                <c:pt idx="10">
                  <c:v>2.4321674521894154E-2</c:v>
                </c:pt>
                <c:pt idx="11">
                  <c:v>2.4205452281009343E-2</c:v>
                </c:pt>
                <c:pt idx="12">
                  <c:v>9.0074874739665134E-5</c:v>
                </c:pt>
                <c:pt idx="13">
                  <c:v>1.2496763225741336E-2</c:v>
                </c:pt>
                <c:pt idx="14">
                  <c:v>8.0615569368307494E-3</c:v>
                </c:pt>
                <c:pt idx="15">
                  <c:v>1.0368638178649414E-2</c:v>
                </c:pt>
                <c:pt idx="16">
                  <c:v>6.0372497216096832E-3</c:v>
                </c:pt>
                <c:pt idx="17">
                  <c:v>5.6971709476838495E-3</c:v>
                </c:pt>
                <c:pt idx="18">
                  <c:v>1.2031162328973943E-2</c:v>
                </c:pt>
                <c:pt idx="19">
                  <c:v>6.4185262978324609E-3</c:v>
                </c:pt>
                <c:pt idx="20">
                  <c:v>4.0363162522645268E-3</c:v>
                </c:pt>
                <c:pt idx="21">
                  <c:v>1.170152151433923E-2</c:v>
                </c:pt>
                <c:pt idx="22">
                  <c:v>1.1451456462563847E-2</c:v>
                </c:pt>
                <c:pt idx="23">
                  <c:v>3.1583506047576426E-2</c:v>
                </c:pt>
                <c:pt idx="24">
                  <c:v>1.3044260525368889E-2</c:v>
                </c:pt>
                <c:pt idx="25">
                  <c:v>2.9383615033202082E-2</c:v>
                </c:pt>
                <c:pt idx="26">
                  <c:v>4.9383189394883509E-2</c:v>
                </c:pt>
                <c:pt idx="27">
                  <c:v>2.0898985193507302E-2</c:v>
                </c:pt>
                <c:pt idx="28">
                  <c:v>1.174765360079455E-2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D6B-49A7-B4A2-DB1C732D22D6}"/>
            </c:ext>
          </c:extLst>
        </c:ser>
        <c:ser>
          <c:idx val="8"/>
          <c:order val="8"/>
          <c:tx>
            <c:strRef>
              <c:f>'data_8910-2026-07-06'!$C$26</c:f>
              <c:strCache>
                <c:ptCount val="1"/>
                <c:pt idx="0">
                  <c:v>米国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'data_8910-2026-07-06'!$D$17:$AF$17</c:f>
              <c:strCache>
                <c:ptCount val="29"/>
                <c:pt idx="0">
                  <c:v>1997年</c:v>
                </c:pt>
                <c:pt idx="1">
                  <c:v>1998年</c:v>
                </c:pt>
                <c:pt idx="2">
                  <c:v>1999年</c:v>
                </c:pt>
                <c:pt idx="3">
                  <c:v>2000年</c:v>
                </c:pt>
                <c:pt idx="4">
                  <c:v>2001年</c:v>
                </c:pt>
                <c:pt idx="5">
                  <c:v>2002年</c:v>
                </c:pt>
                <c:pt idx="6">
                  <c:v>2003年</c:v>
                </c:pt>
                <c:pt idx="7">
                  <c:v>2004年</c:v>
                </c:pt>
                <c:pt idx="8">
                  <c:v>2005年</c:v>
                </c:pt>
                <c:pt idx="9">
                  <c:v>2006年</c:v>
                </c:pt>
                <c:pt idx="10">
                  <c:v>2007年</c:v>
                </c:pt>
                <c:pt idx="11">
                  <c:v>2008年</c:v>
                </c:pt>
                <c:pt idx="12">
                  <c:v>2009年</c:v>
                </c:pt>
                <c:pt idx="13">
                  <c:v>2010年</c:v>
                </c:pt>
                <c:pt idx="14">
                  <c:v>2011年</c:v>
                </c:pt>
                <c:pt idx="15">
                  <c:v>2012年</c:v>
                </c:pt>
                <c:pt idx="16">
                  <c:v>2013年</c:v>
                </c:pt>
                <c:pt idx="17">
                  <c:v>2014年</c:v>
                </c:pt>
                <c:pt idx="18">
                  <c:v>2015年</c:v>
                </c:pt>
                <c:pt idx="19">
                  <c:v>2016年</c:v>
                </c:pt>
                <c:pt idx="20">
                  <c:v>2017年</c:v>
                </c:pt>
                <c:pt idx="21">
                  <c:v>2018年</c:v>
                </c:pt>
                <c:pt idx="22">
                  <c:v>2019年</c:v>
                </c:pt>
                <c:pt idx="23">
                  <c:v>2020年</c:v>
                </c:pt>
                <c:pt idx="24">
                  <c:v>2021年</c:v>
                </c:pt>
                <c:pt idx="25">
                  <c:v>2022年</c:v>
                </c:pt>
                <c:pt idx="26">
                  <c:v>2023年</c:v>
                </c:pt>
                <c:pt idx="27">
                  <c:v>2024年</c:v>
                </c:pt>
                <c:pt idx="28">
                  <c:v>2025年</c:v>
                </c:pt>
              </c:strCache>
            </c:strRef>
          </c:cat>
          <c:val>
            <c:numRef>
              <c:f>'data_8910-2026-07-06'!$D$26:$AF$26</c:f>
              <c:numCache>
                <c:formatCode>0.00%</c:formatCode>
                <c:ptCount val="29"/>
                <c:pt idx="0">
                  <c:v>1.7252508655595467E-2</c:v>
                </c:pt>
                <c:pt idx="1">
                  <c:v>1.123449668301113E-2</c:v>
                </c:pt>
                <c:pt idx="2">
                  <c:v>1.4147378028779745E-2</c:v>
                </c:pt>
                <c:pt idx="3">
                  <c:v>2.2654722898004298E-2</c:v>
                </c:pt>
                <c:pt idx="4">
                  <c:v>2.2524132999642621E-2</c:v>
                </c:pt>
                <c:pt idx="5">
                  <c:v>1.5532544378698221E-2</c:v>
                </c:pt>
                <c:pt idx="6">
                  <c:v>1.9744421638085097E-2</c:v>
                </c:pt>
                <c:pt idx="7">
                  <c:v>2.6894008259096713E-2</c:v>
                </c:pt>
                <c:pt idx="8">
                  <c:v>3.134919129456093E-2</c:v>
                </c:pt>
                <c:pt idx="9">
                  <c:v>3.0849968120064908E-2</c:v>
                </c:pt>
                <c:pt idx="10">
                  <c:v>2.7083928061661489E-2</c:v>
                </c:pt>
                <c:pt idx="11">
                  <c:v>1.9270634286442156E-2</c:v>
                </c:pt>
                <c:pt idx="12">
                  <c:v>6.1695431356729724E-3</c:v>
                </c:pt>
                <c:pt idx="13">
                  <c:v>1.215050363611736E-2</c:v>
                </c:pt>
                <c:pt idx="14">
                  <c:v>2.0628793288111291E-2</c:v>
                </c:pt>
                <c:pt idx="15">
                  <c:v>1.8615887452039237E-2</c:v>
                </c:pt>
                <c:pt idx="16">
                  <c:v>1.7020089285714191E-2</c:v>
                </c:pt>
                <c:pt idx="17">
                  <c:v>1.7421124828532308E-2</c:v>
                </c:pt>
                <c:pt idx="18">
                  <c:v>9.282210306883254E-3</c:v>
                </c:pt>
                <c:pt idx="19">
                  <c:v>9.505117349664971E-3</c:v>
                </c:pt>
                <c:pt idx="20">
                  <c:v>1.7904948035952328E-2</c:v>
                </c:pt>
                <c:pt idx="21">
                  <c:v>2.2909999999999986E-2</c:v>
                </c:pt>
                <c:pt idx="22">
                  <c:v>1.6501940542178684E-2</c:v>
                </c:pt>
                <c:pt idx="23">
                  <c:v>1.3445022552630803E-2</c:v>
                </c:pt>
                <c:pt idx="24">
                  <c:v>4.5636144509712873E-2</c:v>
                </c:pt>
                <c:pt idx="25">
                  <c:v>7.1125188317935129E-2</c:v>
                </c:pt>
                <c:pt idx="26">
                  <c:v>3.7001262465790496E-2</c:v>
                </c:pt>
                <c:pt idx="27">
                  <c:v>2.4822289402729014E-2</c:v>
                </c:pt>
                <c:pt idx="28">
                  <c:v>2.8366871830851181E-2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D6B-49A7-B4A2-DB1C732D2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26668576"/>
        <c:axId val="1796579856"/>
      </c:lineChart>
      <c:catAx>
        <c:axId val="1526668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796579856"/>
        <c:crosses val="autoZero"/>
        <c:auto val="1"/>
        <c:lblAlgn val="ctr"/>
        <c:lblOffset val="100"/>
        <c:noMultiLvlLbl val="0"/>
      </c:catAx>
      <c:valAx>
        <c:axId val="179657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5266685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'ritu-jfy2612 (1)'!$B$8</c:f>
              <c:strCache>
                <c:ptCount val="1"/>
                <c:pt idx="0">
                  <c:v>実質ＧＤＰ成長率</c:v>
                </c:pt>
              </c:strCache>
            </c:strRef>
          </c:tx>
          <c:spPr>
            <a:ln w="2222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strRef>
              <c:f>'ritu-jfy2612 (1)'!$A$9:$A$39</c:f>
              <c:strCache>
                <c:ptCount val="31"/>
                <c:pt idx="0">
                  <c:v>1995年度</c:v>
                </c:pt>
                <c:pt idx="1">
                  <c:v>1996年度</c:v>
                </c:pt>
                <c:pt idx="2">
                  <c:v>1997年度</c:v>
                </c:pt>
                <c:pt idx="3">
                  <c:v>1998年度</c:v>
                </c:pt>
                <c:pt idx="4">
                  <c:v>1999年度</c:v>
                </c:pt>
                <c:pt idx="5">
                  <c:v>2000年度</c:v>
                </c:pt>
                <c:pt idx="6">
                  <c:v>2001年度</c:v>
                </c:pt>
                <c:pt idx="7">
                  <c:v>2002年度</c:v>
                </c:pt>
                <c:pt idx="8">
                  <c:v>2003年度</c:v>
                </c:pt>
                <c:pt idx="9">
                  <c:v>2004年度</c:v>
                </c:pt>
                <c:pt idx="10">
                  <c:v>2005年度</c:v>
                </c:pt>
                <c:pt idx="11">
                  <c:v>2006年度</c:v>
                </c:pt>
                <c:pt idx="12">
                  <c:v>2007年度</c:v>
                </c:pt>
                <c:pt idx="13">
                  <c:v>2008年度</c:v>
                </c:pt>
                <c:pt idx="14">
                  <c:v>2009年度</c:v>
                </c:pt>
                <c:pt idx="15">
                  <c:v>2010年度</c:v>
                </c:pt>
                <c:pt idx="16">
                  <c:v>2011年度</c:v>
                </c:pt>
                <c:pt idx="17">
                  <c:v>2012年度</c:v>
                </c:pt>
                <c:pt idx="18">
                  <c:v>2013年度</c:v>
                </c:pt>
                <c:pt idx="19">
                  <c:v>2014年度</c:v>
                </c:pt>
                <c:pt idx="20">
                  <c:v>2015年度</c:v>
                </c:pt>
                <c:pt idx="21">
                  <c:v>2016年度</c:v>
                </c:pt>
                <c:pt idx="22">
                  <c:v>2017年度</c:v>
                </c:pt>
                <c:pt idx="23">
                  <c:v>2018年度</c:v>
                </c:pt>
                <c:pt idx="24">
                  <c:v>2019年度</c:v>
                </c:pt>
                <c:pt idx="25">
                  <c:v>2020年度</c:v>
                </c:pt>
                <c:pt idx="26">
                  <c:v>2021年度</c:v>
                </c:pt>
                <c:pt idx="27">
                  <c:v>2022年度</c:v>
                </c:pt>
                <c:pt idx="28">
                  <c:v>2023年度</c:v>
                </c:pt>
                <c:pt idx="29">
                  <c:v>2024年度</c:v>
                </c:pt>
                <c:pt idx="30">
                  <c:v>2025年度</c:v>
                </c:pt>
              </c:strCache>
            </c:strRef>
          </c:cat>
          <c:val>
            <c:numRef>
              <c:f>'ritu-jfy2612 (1)'!$B$9:$B$39</c:f>
              <c:numCache>
                <c:formatCode>General</c:formatCode>
                <c:ptCount val="31"/>
                <c:pt idx="0">
                  <c:v>3</c:v>
                </c:pt>
                <c:pt idx="1">
                  <c:v>3</c:v>
                </c:pt>
                <c:pt idx="2">
                  <c:v>0</c:v>
                </c:pt>
                <c:pt idx="3">
                  <c:v>-1.4</c:v>
                </c:pt>
                <c:pt idx="4">
                  <c:v>0.7</c:v>
                </c:pt>
                <c:pt idx="5">
                  <c:v>2.8</c:v>
                </c:pt>
                <c:pt idx="6">
                  <c:v>-0.8</c:v>
                </c:pt>
                <c:pt idx="7">
                  <c:v>0.8</c:v>
                </c:pt>
                <c:pt idx="8">
                  <c:v>1.9</c:v>
                </c:pt>
                <c:pt idx="9">
                  <c:v>1.6</c:v>
                </c:pt>
                <c:pt idx="10">
                  <c:v>2.2999999999999998</c:v>
                </c:pt>
                <c:pt idx="11">
                  <c:v>1.5</c:v>
                </c:pt>
                <c:pt idx="12">
                  <c:v>1.2</c:v>
                </c:pt>
                <c:pt idx="13">
                  <c:v>-3.3</c:v>
                </c:pt>
                <c:pt idx="14">
                  <c:v>-3.1</c:v>
                </c:pt>
                <c:pt idx="15">
                  <c:v>3.4</c:v>
                </c:pt>
                <c:pt idx="16">
                  <c:v>0.5</c:v>
                </c:pt>
                <c:pt idx="17">
                  <c:v>0.8</c:v>
                </c:pt>
                <c:pt idx="18">
                  <c:v>2.8</c:v>
                </c:pt>
                <c:pt idx="19">
                  <c:v>0.3</c:v>
                </c:pt>
                <c:pt idx="20">
                  <c:v>1.8</c:v>
                </c:pt>
                <c:pt idx="21">
                  <c:v>0.6</c:v>
                </c:pt>
                <c:pt idx="22">
                  <c:v>1.8</c:v>
                </c:pt>
                <c:pt idx="23">
                  <c:v>0.6</c:v>
                </c:pt>
                <c:pt idx="24">
                  <c:v>-0.9</c:v>
                </c:pt>
                <c:pt idx="25">
                  <c:v>-3.8</c:v>
                </c:pt>
                <c:pt idx="26">
                  <c:v>3.9</c:v>
                </c:pt>
                <c:pt idx="27">
                  <c:v>1.4</c:v>
                </c:pt>
                <c:pt idx="28">
                  <c:v>0</c:v>
                </c:pt>
                <c:pt idx="29">
                  <c:v>0.5</c:v>
                </c:pt>
                <c:pt idx="30">
                  <c:v>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555-473F-9906-9CE6A77C7FBB}"/>
            </c:ext>
          </c:extLst>
        </c:ser>
        <c:ser>
          <c:idx val="1"/>
          <c:order val="1"/>
          <c:tx>
            <c:strRef>
              <c:f>'ritu-jfy2612 (1)'!$C$8</c:f>
              <c:strCache>
                <c:ptCount val="1"/>
                <c:pt idx="0">
                  <c:v>名目ＧＤＰ成長率</c:v>
                </c:pt>
              </c:strCache>
            </c:strRef>
          </c:tx>
          <c:spPr>
            <a:ln w="2222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'ritu-jfy2612 (1)'!$A$9:$A$39</c:f>
              <c:strCache>
                <c:ptCount val="31"/>
                <c:pt idx="0">
                  <c:v>1995年度</c:v>
                </c:pt>
                <c:pt idx="1">
                  <c:v>1996年度</c:v>
                </c:pt>
                <c:pt idx="2">
                  <c:v>1997年度</c:v>
                </c:pt>
                <c:pt idx="3">
                  <c:v>1998年度</c:v>
                </c:pt>
                <c:pt idx="4">
                  <c:v>1999年度</c:v>
                </c:pt>
                <c:pt idx="5">
                  <c:v>2000年度</c:v>
                </c:pt>
                <c:pt idx="6">
                  <c:v>2001年度</c:v>
                </c:pt>
                <c:pt idx="7">
                  <c:v>2002年度</c:v>
                </c:pt>
                <c:pt idx="8">
                  <c:v>2003年度</c:v>
                </c:pt>
                <c:pt idx="9">
                  <c:v>2004年度</c:v>
                </c:pt>
                <c:pt idx="10">
                  <c:v>2005年度</c:v>
                </c:pt>
                <c:pt idx="11">
                  <c:v>2006年度</c:v>
                </c:pt>
                <c:pt idx="12">
                  <c:v>2007年度</c:v>
                </c:pt>
                <c:pt idx="13">
                  <c:v>2008年度</c:v>
                </c:pt>
                <c:pt idx="14">
                  <c:v>2009年度</c:v>
                </c:pt>
                <c:pt idx="15">
                  <c:v>2010年度</c:v>
                </c:pt>
                <c:pt idx="16">
                  <c:v>2011年度</c:v>
                </c:pt>
                <c:pt idx="17">
                  <c:v>2012年度</c:v>
                </c:pt>
                <c:pt idx="18">
                  <c:v>2013年度</c:v>
                </c:pt>
                <c:pt idx="19">
                  <c:v>2014年度</c:v>
                </c:pt>
                <c:pt idx="20">
                  <c:v>2015年度</c:v>
                </c:pt>
                <c:pt idx="21">
                  <c:v>2016年度</c:v>
                </c:pt>
                <c:pt idx="22">
                  <c:v>2017年度</c:v>
                </c:pt>
                <c:pt idx="23">
                  <c:v>2018年度</c:v>
                </c:pt>
                <c:pt idx="24">
                  <c:v>2019年度</c:v>
                </c:pt>
                <c:pt idx="25">
                  <c:v>2020年度</c:v>
                </c:pt>
                <c:pt idx="26">
                  <c:v>2021年度</c:v>
                </c:pt>
                <c:pt idx="27">
                  <c:v>2022年度</c:v>
                </c:pt>
                <c:pt idx="28">
                  <c:v>2023年度</c:v>
                </c:pt>
                <c:pt idx="29">
                  <c:v>2024年度</c:v>
                </c:pt>
                <c:pt idx="30">
                  <c:v>2025年度</c:v>
                </c:pt>
              </c:strCache>
            </c:strRef>
          </c:cat>
          <c:val>
            <c:numRef>
              <c:f>'ritu-jfy2612 (1)'!$C$9:$C$39</c:f>
              <c:numCache>
                <c:formatCode>General</c:formatCode>
                <c:ptCount val="31"/>
                <c:pt idx="0">
                  <c:v>2.4</c:v>
                </c:pt>
                <c:pt idx="1">
                  <c:v>2.7</c:v>
                </c:pt>
                <c:pt idx="2">
                  <c:v>0.5</c:v>
                </c:pt>
                <c:pt idx="3">
                  <c:v>-2</c:v>
                </c:pt>
                <c:pt idx="4">
                  <c:v>-0.8</c:v>
                </c:pt>
                <c:pt idx="5">
                  <c:v>1.7</c:v>
                </c:pt>
                <c:pt idx="6">
                  <c:v>-1.9</c:v>
                </c:pt>
                <c:pt idx="7">
                  <c:v>-0.9</c:v>
                </c:pt>
                <c:pt idx="8">
                  <c:v>0.4</c:v>
                </c:pt>
                <c:pt idx="9">
                  <c:v>0.4</c:v>
                </c:pt>
                <c:pt idx="10">
                  <c:v>0.8</c:v>
                </c:pt>
                <c:pt idx="11">
                  <c:v>0.7</c:v>
                </c:pt>
                <c:pt idx="12">
                  <c:v>0.2</c:v>
                </c:pt>
                <c:pt idx="13">
                  <c:v>-3.9</c:v>
                </c:pt>
                <c:pt idx="14">
                  <c:v>-4.0999999999999996</c:v>
                </c:pt>
                <c:pt idx="15">
                  <c:v>1.7</c:v>
                </c:pt>
                <c:pt idx="16">
                  <c:v>-1</c:v>
                </c:pt>
                <c:pt idx="17">
                  <c:v>0.1</c:v>
                </c:pt>
                <c:pt idx="18">
                  <c:v>2.9</c:v>
                </c:pt>
                <c:pt idx="19">
                  <c:v>2.8</c:v>
                </c:pt>
                <c:pt idx="20">
                  <c:v>3.4</c:v>
                </c:pt>
                <c:pt idx="21">
                  <c:v>0.8</c:v>
                </c:pt>
                <c:pt idx="22">
                  <c:v>2</c:v>
                </c:pt>
                <c:pt idx="23">
                  <c:v>0.4</c:v>
                </c:pt>
                <c:pt idx="24">
                  <c:v>0.1</c:v>
                </c:pt>
                <c:pt idx="25">
                  <c:v>-2.9</c:v>
                </c:pt>
                <c:pt idx="26">
                  <c:v>4</c:v>
                </c:pt>
                <c:pt idx="27">
                  <c:v>2.6</c:v>
                </c:pt>
                <c:pt idx="28">
                  <c:v>4.7</c:v>
                </c:pt>
                <c:pt idx="29">
                  <c:v>3.7</c:v>
                </c:pt>
                <c:pt idx="30">
                  <c:v>4.0999999999999996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555-473F-9906-9CE6A77C7FBB}"/>
            </c:ext>
          </c:extLst>
        </c:ser>
        <c:ser>
          <c:idx val="2"/>
          <c:order val="2"/>
          <c:tx>
            <c:strRef>
              <c:f>'ritu-jfy2612 (1)'!$D$8</c:f>
              <c:strCache>
                <c:ptCount val="1"/>
                <c:pt idx="0">
                  <c:v>ＧＤＰデフレータ</c:v>
                </c:pt>
              </c:strCache>
            </c:strRef>
          </c:tx>
          <c:spPr>
            <a:ln w="3492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'ritu-jfy2612 (1)'!$A$9:$A$39</c:f>
              <c:strCache>
                <c:ptCount val="31"/>
                <c:pt idx="0">
                  <c:v>1995年度</c:v>
                </c:pt>
                <c:pt idx="1">
                  <c:v>1996年度</c:v>
                </c:pt>
                <c:pt idx="2">
                  <c:v>1997年度</c:v>
                </c:pt>
                <c:pt idx="3">
                  <c:v>1998年度</c:v>
                </c:pt>
                <c:pt idx="4">
                  <c:v>1999年度</c:v>
                </c:pt>
                <c:pt idx="5">
                  <c:v>2000年度</c:v>
                </c:pt>
                <c:pt idx="6">
                  <c:v>2001年度</c:v>
                </c:pt>
                <c:pt idx="7">
                  <c:v>2002年度</c:v>
                </c:pt>
                <c:pt idx="8">
                  <c:v>2003年度</c:v>
                </c:pt>
                <c:pt idx="9">
                  <c:v>2004年度</c:v>
                </c:pt>
                <c:pt idx="10">
                  <c:v>2005年度</c:v>
                </c:pt>
                <c:pt idx="11">
                  <c:v>2006年度</c:v>
                </c:pt>
                <c:pt idx="12">
                  <c:v>2007年度</c:v>
                </c:pt>
                <c:pt idx="13">
                  <c:v>2008年度</c:v>
                </c:pt>
                <c:pt idx="14">
                  <c:v>2009年度</c:v>
                </c:pt>
                <c:pt idx="15">
                  <c:v>2010年度</c:v>
                </c:pt>
                <c:pt idx="16">
                  <c:v>2011年度</c:v>
                </c:pt>
                <c:pt idx="17">
                  <c:v>2012年度</c:v>
                </c:pt>
                <c:pt idx="18">
                  <c:v>2013年度</c:v>
                </c:pt>
                <c:pt idx="19">
                  <c:v>2014年度</c:v>
                </c:pt>
                <c:pt idx="20">
                  <c:v>2015年度</c:v>
                </c:pt>
                <c:pt idx="21">
                  <c:v>2016年度</c:v>
                </c:pt>
                <c:pt idx="22">
                  <c:v>2017年度</c:v>
                </c:pt>
                <c:pt idx="23">
                  <c:v>2018年度</c:v>
                </c:pt>
                <c:pt idx="24">
                  <c:v>2019年度</c:v>
                </c:pt>
                <c:pt idx="25">
                  <c:v>2020年度</c:v>
                </c:pt>
                <c:pt idx="26">
                  <c:v>2021年度</c:v>
                </c:pt>
                <c:pt idx="27">
                  <c:v>2022年度</c:v>
                </c:pt>
                <c:pt idx="28">
                  <c:v>2023年度</c:v>
                </c:pt>
                <c:pt idx="29">
                  <c:v>2024年度</c:v>
                </c:pt>
                <c:pt idx="30">
                  <c:v>2025年度</c:v>
                </c:pt>
              </c:strCache>
            </c:strRef>
          </c:cat>
          <c:val>
            <c:numRef>
              <c:f>'ritu-jfy2612 (1)'!$D$9:$D$39</c:f>
              <c:numCache>
                <c:formatCode>General</c:formatCode>
                <c:ptCount val="31"/>
                <c:pt idx="0">
                  <c:v>-0.60000000000000009</c:v>
                </c:pt>
                <c:pt idx="1">
                  <c:v>-0.29999999999999982</c:v>
                </c:pt>
                <c:pt idx="2">
                  <c:v>0.5</c:v>
                </c:pt>
                <c:pt idx="3">
                  <c:v>-0.60000000000000009</c:v>
                </c:pt>
                <c:pt idx="4">
                  <c:v>-1.5</c:v>
                </c:pt>
                <c:pt idx="5">
                  <c:v>-1.0999999999999999</c:v>
                </c:pt>
                <c:pt idx="6">
                  <c:v>-1.0999999999999999</c:v>
                </c:pt>
                <c:pt idx="7">
                  <c:v>-1.7000000000000002</c:v>
                </c:pt>
                <c:pt idx="8">
                  <c:v>-1.5</c:v>
                </c:pt>
                <c:pt idx="9">
                  <c:v>-1.2000000000000002</c:v>
                </c:pt>
                <c:pt idx="10">
                  <c:v>-1.4999999999999998</c:v>
                </c:pt>
                <c:pt idx="11">
                  <c:v>-0.8</c:v>
                </c:pt>
                <c:pt idx="12">
                  <c:v>-1</c:v>
                </c:pt>
                <c:pt idx="13">
                  <c:v>-0.60000000000000009</c:v>
                </c:pt>
                <c:pt idx="14">
                  <c:v>-0.99999999999999956</c:v>
                </c:pt>
                <c:pt idx="15">
                  <c:v>-1.7</c:v>
                </c:pt>
                <c:pt idx="16">
                  <c:v>-1.5</c:v>
                </c:pt>
                <c:pt idx="17">
                  <c:v>-0.70000000000000007</c:v>
                </c:pt>
                <c:pt idx="18">
                  <c:v>0.10000000000000009</c:v>
                </c:pt>
                <c:pt idx="19">
                  <c:v>2.5</c:v>
                </c:pt>
                <c:pt idx="20">
                  <c:v>1.5999999999999999</c:v>
                </c:pt>
                <c:pt idx="21">
                  <c:v>0.20000000000000007</c:v>
                </c:pt>
                <c:pt idx="22">
                  <c:v>0.19999999999999996</c:v>
                </c:pt>
                <c:pt idx="23">
                  <c:v>-0.19999999999999996</c:v>
                </c:pt>
                <c:pt idx="24">
                  <c:v>1</c:v>
                </c:pt>
                <c:pt idx="25">
                  <c:v>0.89999999999999991</c:v>
                </c:pt>
                <c:pt idx="26">
                  <c:v>0.10000000000000009</c:v>
                </c:pt>
                <c:pt idx="27">
                  <c:v>1.2000000000000002</c:v>
                </c:pt>
                <c:pt idx="28">
                  <c:v>4.7</c:v>
                </c:pt>
                <c:pt idx="29">
                  <c:v>3.2</c:v>
                </c:pt>
                <c:pt idx="30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555-473F-9906-9CE6A77C7F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55146271"/>
        <c:axId val="1955145311"/>
      </c:lineChart>
      <c:catAx>
        <c:axId val="1955146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55145311"/>
        <c:crosses val="autoZero"/>
        <c:auto val="1"/>
        <c:lblAlgn val="ctr"/>
        <c:lblOffset val="100"/>
        <c:noMultiLvlLbl val="0"/>
      </c:catAx>
      <c:valAx>
        <c:axId val="1955145311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9551462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'data_8910-2026-03-17 (1)'!$C$9</c:f>
              <c:strCache>
                <c:ptCount val="1"/>
                <c:pt idx="0">
                  <c:v>中国のGDPデフレータ（対前年比％）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'data_8910-2026-03-17 (1)'!$D$8:$AA$8</c:f>
              <c:strCache>
                <c:ptCount val="24"/>
                <c:pt idx="0">
                  <c:v>2002年</c:v>
                </c:pt>
                <c:pt idx="1">
                  <c:v>2003年</c:v>
                </c:pt>
                <c:pt idx="2">
                  <c:v>2004年</c:v>
                </c:pt>
                <c:pt idx="3">
                  <c:v>2005年</c:v>
                </c:pt>
                <c:pt idx="4">
                  <c:v>2006年</c:v>
                </c:pt>
                <c:pt idx="5">
                  <c:v>2007年</c:v>
                </c:pt>
                <c:pt idx="6">
                  <c:v>2008年</c:v>
                </c:pt>
                <c:pt idx="7">
                  <c:v>2009年</c:v>
                </c:pt>
                <c:pt idx="8">
                  <c:v>2010年</c:v>
                </c:pt>
                <c:pt idx="9">
                  <c:v>2011年</c:v>
                </c:pt>
                <c:pt idx="10">
                  <c:v>2012年</c:v>
                </c:pt>
                <c:pt idx="11">
                  <c:v>2013年</c:v>
                </c:pt>
                <c:pt idx="12">
                  <c:v>2014年</c:v>
                </c:pt>
                <c:pt idx="13">
                  <c:v>2015年</c:v>
                </c:pt>
                <c:pt idx="14">
                  <c:v>2016年</c:v>
                </c:pt>
                <c:pt idx="15">
                  <c:v>2017年</c:v>
                </c:pt>
                <c:pt idx="16">
                  <c:v>2018年</c:v>
                </c:pt>
                <c:pt idx="17">
                  <c:v>2019年</c:v>
                </c:pt>
                <c:pt idx="18">
                  <c:v>2020年</c:v>
                </c:pt>
                <c:pt idx="19">
                  <c:v>2021年</c:v>
                </c:pt>
                <c:pt idx="20">
                  <c:v>2022年</c:v>
                </c:pt>
                <c:pt idx="21">
                  <c:v>2023年</c:v>
                </c:pt>
                <c:pt idx="22">
                  <c:v>2024年</c:v>
                </c:pt>
                <c:pt idx="23">
                  <c:v>2025年</c:v>
                </c:pt>
              </c:strCache>
            </c:strRef>
          </c:cat>
          <c:val>
            <c:numRef>
              <c:f>'data_8910-2026-03-17 (1)'!$D$9:$AA$9</c:f>
              <c:numCache>
                <c:formatCode>0.00%</c:formatCode>
                <c:ptCount val="24"/>
                <c:pt idx="0">
                  <c:v>7.3000000000000001E-3</c:v>
                </c:pt>
                <c:pt idx="1">
                  <c:v>2.6800000000000001E-2</c:v>
                </c:pt>
                <c:pt idx="2">
                  <c:v>6.9099999999999995E-2</c:v>
                </c:pt>
                <c:pt idx="3">
                  <c:v>4.3999999999999997E-2</c:v>
                </c:pt>
                <c:pt idx="4">
                  <c:v>3.8800000000000001E-2</c:v>
                </c:pt>
                <c:pt idx="5">
                  <c:v>7.9299999999999995E-2</c:v>
                </c:pt>
                <c:pt idx="6">
                  <c:v>7.3200000000000001E-2</c:v>
                </c:pt>
                <c:pt idx="7">
                  <c:v>-8.0000000000000004E-4</c:v>
                </c:pt>
                <c:pt idx="8">
                  <c:v>6.2899999999999998E-2</c:v>
                </c:pt>
                <c:pt idx="9">
                  <c:v>8.3000000000000004E-2</c:v>
                </c:pt>
                <c:pt idx="10">
                  <c:v>3.15E-2</c:v>
                </c:pt>
                <c:pt idx="11">
                  <c:v>2.6100000000000002E-2</c:v>
                </c:pt>
                <c:pt idx="12">
                  <c:v>9.1000000000000004E-3</c:v>
                </c:pt>
                <c:pt idx="13">
                  <c:v>8.0000000000000004E-4</c:v>
                </c:pt>
                <c:pt idx="14">
                  <c:v>1.17E-2</c:v>
                </c:pt>
                <c:pt idx="15">
                  <c:v>3.9300000000000002E-2</c:v>
                </c:pt>
                <c:pt idx="16">
                  <c:v>3.4799999999999998E-2</c:v>
                </c:pt>
                <c:pt idx="17">
                  <c:v>1.67E-2</c:v>
                </c:pt>
                <c:pt idx="18">
                  <c:v>1.1599999999999999E-2</c:v>
                </c:pt>
                <c:pt idx="19">
                  <c:v>3.6900000000000002E-2</c:v>
                </c:pt>
                <c:pt idx="20">
                  <c:v>1.9699999999999999E-2</c:v>
                </c:pt>
                <c:pt idx="21">
                  <c:v>-4.1999999999999997E-3</c:v>
                </c:pt>
                <c:pt idx="22">
                  <c:v>-7.1999999999999998E-3</c:v>
                </c:pt>
                <c:pt idx="23">
                  <c:v>-0.01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4E2-44BD-A4C8-C66D873643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15777568"/>
        <c:axId val="615778528"/>
      </c:lineChart>
      <c:catAx>
        <c:axId val="615777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5778528"/>
        <c:crosses val="autoZero"/>
        <c:auto val="1"/>
        <c:lblAlgn val="ctr"/>
        <c:lblOffset val="100"/>
        <c:noMultiLvlLbl val="0"/>
      </c:catAx>
      <c:valAx>
        <c:axId val="61577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15777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t" anchorCtr="0" compatLnSpc="1">
            <a:prstTxWarp prst="textNoShape">
              <a:avLst/>
            </a:prstTxWarp>
          </a:bodyPr>
          <a:lstStyle>
            <a:lvl1pPr defTabSz="947738">
              <a:defRPr sz="13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t" anchorCtr="0" compatLnSpc="1">
            <a:prstTxWarp prst="textNoShape">
              <a:avLst/>
            </a:prstTxWarp>
          </a:bodyPr>
          <a:lstStyle>
            <a:lvl1pPr algn="r" defTabSz="947738">
              <a:defRPr sz="13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b" anchorCtr="0" compatLnSpc="1">
            <a:prstTxWarp prst="textNoShape">
              <a:avLst/>
            </a:prstTxWarp>
          </a:bodyPr>
          <a:lstStyle>
            <a:lvl1pPr defTabSz="947738">
              <a:defRPr sz="13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b" anchorCtr="0" compatLnSpc="1">
            <a:prstTxWarp prst="textNoShape">
              <a:avLst/>
            </a:prstTxWarp>
          </a:bodyPr>
          <a:lstStyle>
            <a:lvl1pPr algn="r" defTabSz="947738">
              <a:defRPr sz="1300"/>
            </a:lvl1pPr>
          </a:lstStyle>
          <a:p>
            <a:pPr>
              <a:defRPr/>
            </a:pPr>
            <a:fld id="{CC648123-1D20-420B-B8F8-1BBC460A67D2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532464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t" anchorCtr="0" compatLnSpc="1">
            <a:prstTxWarp prst="textNoShape">
              <a:avLst/>
            </a:prstTxWarp>
          </a:bodyPr>
          <a:lstStyle>
            <a:lvl1pPr defTabSz="947738">
              <a:defRPr sz="13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838" y="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t" anchorCtr="0" compatLnSpc="1">
            <a:prstTxWarp prst="textNoShape">
              <a:avLst/>
            </a:prstTxWarp>
          </a:bodyPr>
          <a:lstStyle>
            <a:lvl1pPr algn="r" defTabSz="947738">
              <a:defRPr sz="13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4875"/>
            <a:ext cx="489108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b" anchorCtr="0" compatLnSpc="1">
            <a:prstTxWarp prst="textNoShape">
              <a:avLst/>
            </a:prstTxWarp>
          </a:bodyPr>
          <a:lstStyle>
            <a:lvl1pPr defTabSz="947738">
              <a:defRPr sz="13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838" y="9429750"/>
            <a:ext cx="28892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820" tIns="47410" rIns="94820" bIns="47410" numCol="1" anchor="b" anchorCtr="0" compatLnSpc="1">
            <a:prstTxWarp prst="textNoShape">
              <a:avLst/>
            </a:prstTxWarp>
          </a:bodyPr>
          <a:lstStyle>
            <a:lvl1pPr algn="r" defTabSz="947738">
              <a:defRPr sz="1300"/>
            </a:lvl1pPr>
          </a:lstStyle>
          <a:p>
            <a:pPr>
              <a:defRPr/>
            </a:pPr>
            <a:fld id="{E1D64387-AF38-4E7F-ACA5-F7D313956512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130954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defTabSz="947738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defTabSz="947738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defTabSz="947738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defTabSz="947738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defTabSz="947738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fld id="{06B34DC5-0DF2-47EB-A936-8EB8E58581C5}" type="slidenum">
              <a:rPr lang="en-US" altLang="ja-JP" sz="1300" smtClean="0"/>
              <a:pPr eaLnBrk="1" hangingPunct="1"/>
              <a:t>1</a:t>
            </a:fld>
            <a:endParaRPr lang="en-US" altLang="ja-JP" sz="1300" dirty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722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lvl="1" eaLnBrk="1" hangingPunct="1"/>
            <a:endParaRPr lang="ja-JP" altLang="ja-JP" sz="1000" dirty="0">
              <a:latin typeface="ＭＳ 明朝" pitchFamily="17" charset="-128"/>
              <a:ea typeface="ＭＳ 明朝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01812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CEB0EA-D66B-4C1B-AACC-1D627FFADFAC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7602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EDB2B2-E624-46C5-8389-F65802D30175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20978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4CCE4-C700-417B-B18C-A081DDAAF222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2170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076B8-5FE8-4239-9FD2-3F42B94D0E15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4107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B8236-F76B-4FDB-A63D-90E24A9DE307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5090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59DDC-7DB7-4E9D-9DB4-3F06090512ED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972663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D7FE2-5EDA-44FE-9C97-F20216728713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83743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171A0-5B75-4031-AF05-96E723BC6C9B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1541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C3824-94A6-4F70-80F0-D4E12E8D9E0B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05962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6D28A-77EE-4B11-9800-023DBE2475AF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27290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6BF28-95B1-43B6-B26B-8C6378D967E1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40004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ED6CA61C-8973-4D77-963B-E59F55D5888D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  <p:pic>
        <p:nvPicPr>
          <p:cNvPr id="1031" name="Picture 7" descr="ppt_header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png"/><Relationship Id="rId12" Type="http://schemas.openxmlformats.org/officeDocument/2006/relationships/image" Target="../media/image12.wmf"/><Relationship Id="rId2" Type="http://schemas.openxmlformats.org/officeDocument/2006/relationships/image" Target="../media/image2.jpeg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jpeg"/><Relationship Id="rId10" Type="http://schemas.openxmlformats.org/officeDocument/2006/relationships/image" Target="../media/image10.wmf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076B8-5FE8-4239-9FD2-3F42B94D0E15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FEA0DA10-DAAC-4855-8F0B-896D8A060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2833" y="5478323"/>
            <a:ext cx="638187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lvl="7" indent="0" algn="r"/>
            <a:r>
              <a:rPr kumimoji="0" lang="en-US" altLang="ja-JP" sz="1600" dirty="0">
                <a:latin typeface="Arial" charset="0"/>
              </a:rPr>
              <a:t>2026 Jul 9</a:t>
            </a:r>
          </a:p>
          <a:p>
            <a:pPr lvl="7" indent="0" algn="r"/>
            <a:r>
              <a:rPr kumimoji="0" lang="ja-JP" altLang="en-US" sz="1600" dirty="0">
                <a:latin typeface="Arial" charset="0"/>
              </a:rPr>
              <a:t>経世論研究所　所長　三橋貴明</a:t>
            </a:r>
            <a:endParaRPr kumimoji="0" lang="en-US" altLang="ja-JP" sz="1600" dirty="0">
              <a:latin typeface="Arial" charset="0"/>
            </a:endParaRPr>
          </a:p>
          <a:p>
            <a:pPr algn="r"/>
            <a:r>
              <a:rPr kumimoji="0" lang="en-US" altLang="ja-JP" sz="1600" dirty="0">
                <a:latin typeface="Arial" charset="0"/>
              </a:rPr>
              <a:t>takaaki.mitsuhashi@jcom.home.ne.jp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95E5E0-CE85-1259-D53B-C1CEAED98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65252"/>
            <a:ext cx="9144000" cy="1814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en-US" altLang="ja-JP" sz="2000" kern="0" dirty="0" err="1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Mitsuhashism</a:t>
            </a:r>
            <a:r>
              <a:rPr lang="ja-JP" altLang="en-US" sz="2000" kern="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第十二巻　プライマリーバランスの研究</a:t>
            </a:r>
            <a:endParaRPr lang="ja-JP" altLang="en-US" sz="2400" kern="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eaLnBrk="1" hangingPunct="1"/>
            <a:r>
              <a:rPr lang="ja-JP" altLang="en-US" sz="2400" kern="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第一章　</a:t>
            </a:r>
            <a:r>
              <a:rPr lang="ja-JP" altLang="en-US" sz="2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デフレーション</a:t>
            </a:r>
            <a:endParaRPr lang="ja-JP" altLang="en-US" sz="2400" kern="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5CD039B-E870-BA85-38F4-E492E422F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FAA4B97-47FE-1D5A-82CF-B2BC73508329}"/>
              </a:ext>
            </a:extLst>
          </p:cNvPr>
          <p:cNvSpPr txBox="1"/>
          <p:nvPr/>
        </p:nvSpPr>
        <p:spPr>
          <a:xfrm>
            <a:off x="958869" y="1700808"/>
            <a:ext cx="294752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latin typeface="+mj-ea"/>
                <a:ea typeface="+mj-ea"/>
              </a:rPr>
              <a:t>民間最終消費支出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12A43D0-94BA-F9F9-55C9-A57E7D294179}"/>
              </a:ext>
            </a:extLst>
          </p:cNvPr>
          <p:cNvSpPr txBox="1"/>
          <p:nvPr/>
        </p:nvSpPr>
        <p:spPr>
          <a:xfrm>
            <a:off x="955892" y="2157870"/>
            <a:ext cx="2947523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latin typeface="+mj-ea"/>
                <a:ea typeface="+mj-ea"/>
              </a:rPr>
              <a:t>政府最終消費支出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4A86815-3AC9-6B34-72B0-11848160CCA7}"/>
              </a:ext>
            </a:extLst>
          </p:cNvPr>
          <p:cNvSpPr txBox="1"/>
          <p:nvPr/>
        </p:nvSpPr>
        <p:spPr>
          <a:xfrm>
            <a:off x="955892" y="2589918"/>
            <a:ext cx="295232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latin typeface="+mj-ea"/>
                <a:ea typeface="+mj-ea"/>
              </a:rPr>
              <a:t>民間住宅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CCB48D0-8D92-26CD-5977-BE08A929AE69}"/>
              </a:ext>
            </a:extLst>
          </p:cNvPr>
          <p:cNvSpPr txBox="1"/>
          <p:nvPr/>
        </p:nvSpPr>
        <p:spPr>
          <a:xfrm>
            <a:off x="955892" y="3040550"/>
            <a:ext cx="295232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latin typeface="+mj-ea"/>
                <a:ea typeface="+mj-ea"/>
              </a:rPr>
              <a:t>民間企業設備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76E14D7-9DF6-5700-87AB-8BADDBD1DA65}"/>
              </a:ext>
            </a:extLst>
          </p:cNvPr>
          <p:cNvSpPr txBox="1"/>
          <p:nvPr/>
        </p:nvSpPr>
        <p:spPr>
          <a:xfrm>
            <a:off x="955892" y="3955168"/>
            <a:ext cx="295232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latin typeface="+mj-ea"/>
                <a:ea typeface="+mj-ea"/>
              </a:rPr>
              <a:t>財・サービスの輸出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5736FFA-257F-BE73-A19B-1744172F7499}"/>
              </a:ext>
            </a:extLst>
          </p:cNvPr>
          <p:cNvSpPr txBox="1"/>
          <p:nvPr/>
        </p:nvSpPr>
        <p:spPr>
          <a:xfrm>
            <a:off x="955892" y="3491182"/>
            <a:ext cx="2952328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latin typeface="+mj-ea"/>
                <a:ea typeface="+mj-ea"/>
              </a:rPr>
              <a:t>公的固定資本形成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141C746-6C2F-D1E9-867A-DFCB0E0CC434}"/>
              </a:ext>
            </a:extLst>
          </p:cNvPr>
          <p:cNvSpPr txBox="1"/>
          <p:nvPr/>
        </p:nvSpPr>
        <p:spPr>
          <a:xfrm>
            <a:off x="3937695" y="2845341"/>
            <a:ext cx="1612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dirty="0"/>
              <a:t>－（マイナス）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416B85E-A2ED-B1E9-6F39-D6AF0CBC5FDA}"/>
              </a:ext>
            </a:extLst>
          </p:cNvPr>
          <p:cNvSpPr txBox="1"/>
          <p:nvPr/>
        </p:nvSpPr>
        <p:spPr>
          <a:xfrm>
            <a:off x="5580112" y="2845341"/>
            <a:ext cx="2952328" cy="400110"/>
          </a:xfrm>
          <a:prstGeom prst="rect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2000" b="0" dirty="0">
                <a:solidFill>
                  <a:schemeClr val="bg1"/>
                </a:solidFill>
                <a:latin typeface="+mj-ea"/>
                <a:ea typeface="+mj-ea"/>
              </a:rPr>
              <a:t>財・サービスの輸入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4D508C51-E47D-7213-7B1D-B0D853BE7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3792" y="266701"/>
            <a:ext cx="903203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ＧＤＰデフレータの計算方法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9D6715C4-900F-7A3D-957E-7360370EE6CD}"/>
              </a:ext>
            </a:extLst>
          </p:cNvPr>
          <p:cNvSpPr/>
          <p:nvPr/>
        </p:nvSpPr>
        <p:spPr>
          <a:xfrm>
            <a:off x="678845" y="4887317"/>
            <a:ext cx="78535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/>
              <a:t>ＧＤＰデフレータは、各需要項目のデフレータ（物価変動率）をシェアに応じて重みづけし、合算することで求められる。</a:t>
            </a:r>
            <a:endParaRPr lang="en-US" altLang="ja-JP" sz="2400" dirty="0"/>
          </a:p>
          <a:p>
            <a:r>
              <a:rPr lang="ja-JP" altLang="en-US" sz="2400" dirty="0">
                <a:solidFill>
                  <a:srgbClr val="FF0000"/>
                </a:solidFill>
              </a:rPr>
              <a:t>但し、輸入デフレータは控除（マイナス）される。</a:t>
            </a:r>
            <a:endParaRPr lang="en-US" altLang="ja-JP" sz="24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02979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CFC41BB-4B91-D6E9-7A65-51200427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11</a:t>
            </a:fld>
            <a:endParaRPr lang="en-US" altLang="ja-JP" dirty="0"/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62D47B4A-5A3E-DCDD-88A4-25DE4E8BC5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274861"/>
              </p:ext>
            </p:extLst>
          </p:nvPr>
        </p:nvGraphicFramePr>
        <p:xfrm>
          <a:off x="251520" y="1196752"/>
          <a:ext cx="8712968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E7F87D4E-B2BE-4A10-0F99-08FEA71BBC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86764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日本の消費者物価指数とＧＤＰデフレータ（対前年比％）</a:t>
            </a:r>
            <a:endParaRPr lang="en-US" altLang="ja-JP" sz="2800" b="0" dirty="0">
              <a:solidFill>
                <a:schemeClr val="tx2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1A0491AC-97C7-A94E-466E-1CAFC9DB38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453336"/>
            <a:ext cx="27363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出典：内閣府、統計局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27126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E2E4288-1F03-80CA-D617-6A054C5B2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12</a:t>
            </a:fld>
            <a:endParaRPr lang="en-US" altLang="ja-JP" dirty="0"/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56C10C2F-59F9-3837-8A0F-92BF8502E5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419526"/>
              </p:ext>
            </p:extLst>
          </p:nvPr>
        </p:nvGraphicFramePr>
        <p:xfrm>
          <a:off x="251520" y="1124744"/>
          <a:ext cx="864096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EEF3C846-FC3D-71E7-80AA-E4F94A44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8676456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日本のＧＤＰデフレータ（左軸）と輸入デフレータ（右軸）</a:t>
            </a:r>
            <a:endParaRPr lang="en-US" altLang="ja-JP" sz="2800" b="0" dirty="0">
              <a:solidFill>
                <a:schemeClr val="tx2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207DBD22-B3C4-3D46-900B-66B3FC9F2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453336"/>
            <a:ext cx="27363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出典：内閣府「国民経済計算」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603738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E76FBB2-522C-F596-6DF7-8F7065FF3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13</a:t>
            </a:fld>
            <a:endParaRPr lang="en-US" altLang="ja-JP" dirty="0"/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A293B591-7900-ED13-5635-A37095AC7F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444789"/>
              </p:ext>
            </p:extLst>
          </p:nvPr>
        </p:nvGraphicFramePr>
        <p:xfrm>
          <a:off x="179512" y="1052736"/>
          <a:ext cx="87849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A207BD91-6895-5BF4-B0A7-9627A3C14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81724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主要国のＧＤＰデフレータ（対前年比％）</a:t>
            </a:r>
            <a:endParaRPr lang="en-US" altLang="ja-JP" sz="2800" b="0" dirty="0">
              <a:solidFill>
                <a:schemeClr val="tx2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D088FEE-DD21-D8D6-06C9-F28B5D25F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453336"/>
            <a:ext cx="27363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出典：ＩＭＦ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6245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15944-6071-ED07-9416-85F6A9E65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2E3B592-D34F-DA76-9726-FCFA4E616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14</a:t>
            </a:fld>
            <a:endParaRPr lang="en-US" altLang="ja-JP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8B6EF3-0991-E895-273F-C80E3D874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88640"/>
            <a:ext cx="8172400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ＧＤＰデフレータ・名目・実質（対前年比％）</a:t>
            </a:r>
            <a:endParaRPr lang="en-US" altLang="ja-JP" sz="2800" b="0" dirty="0">
              <a:solidFill>
                <a:schemeClr val="tx2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50206AD6-9E95-662B-47A4-A310DB983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453336"/>
            <a:ext cx="27363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出典：内閣府「国民経済計算」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  <p:graphicFrame>
        <p:nvGraphicFramePr>
          <p:cNvPr id="6" name="グラフ 5">
            <a:extLst>
              <a:ext uri="{FF2B5EF4-FFF2-40B4-BE49-F238E27FC236}">
                <a16:creationId xmlns:a16="http://schemas.microsoft.com/office/drawing/2014/main" id="{0E5D1CAB-7872-58DF-921A-012ED7878447}"/>
              </a:ext>
            </a:extLst>
          </p:cNvPr>
          <p:cNvGraphicFramePr>
            <a:graphicFrameLocks/>
          </p:cNvGraphicFramePr>
          <p:nvPr/>
        </p:nvGraphicFramePr>
        <p:xfrm>
          <a:off x="251520" y="1124744"/>
          <a:ext cx="878497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818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0E423-AB9F-BD41-C734-199C7C1FB2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5" name="Rectangle 2">
            <a:extLst>
              <a:ext uri="{FF2B5EF4-FFF2-40B4-BE49-F238E27FC236}">
                <a16:creationId xmlns:a16="http://schemas.microsoft.com/office/drawing/2014/main" id="{F6E9DB79-C717-CF31-164E-D6110D7F5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0648"/>
            <a:ext cx="81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中国の住宅価格の推移（対前年比％）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54F2924-19D1-F18C-57E1-AB45F8BD5BD4}"/>
              </a:ext>
            </a:extLst>
          </p:cNvPr>
          <p:cNvSpPr txBox="1">
            <a:spLocks/>
          </p:cNvSpPr>
          <p:nvPr/>
        </p:nvSpPr>
        <p:spPr bwMode="auto">
          <a:xfrm>
            <a:off x="7131496" y="6309324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fld id="{26F076B8-5FE8-4239-9FD2-3F42B94D0E15}" type="slidenum">
              <a:rPr lang="en-US" altLang="ja-JP" smtClean="0"/>
              <a:pPr>
                <a:defRPr/>
              </a:pPr>
              <a:t>15</a:t>
            </a:fld>
            <a:endParaRPr lang="en-US" altLang="ja-JP" dirty="0"/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B650479E-2017-3EF9-5BA8-3C6733DD5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6453336"/>
            <a:ext cx="273630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出典：ＯＥＣＤ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5AEEA128-5CAF-A8AA-C983-C8A6BF2398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0768"/>
            <a:ext cx="8693649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64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6D05D-C09F-4C34-7D97-145BED094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19006D6-1868-2717-CD74-8FDC61A1A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16</a:t>
            </a:fld>
            <a:endParaRPr lang="en-US" altLang="ja-JP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9463A39-F938-CF4D-55A1-7C8D261A9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" y="260648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中国のＧＤＰデフレータ（対前年比％）</a:t>
            </a:r>
            <a:endParaRPr lang="en-US" altLang="ja-JP" sz="2800" b="0" dirty="0">
              <a:solidFill>
                <a:schemeClr val="tx2"/>
              </a:solidFill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2D2E089-ECCF-8614-BC57-2BD0AE855FED}"/>
              </a:ext>
            </a:extLst>
          </p:cNvPr>
          <p:cNvSpPr txBox="1"/>
          <p:nvPr/>
        </p:nvSpPr>
        <p:spPr>
          <a:xfrm>
            <a:off x="226700" y="6428604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dirty="0">
                <a:latin typeface="+mj-ea"/>
                <a:ea typeface="+mj-ea"/>
              </a:rPr>
              <a:t>出典</a:t>
            </a:r>
            <a:r>
              <a:rPr lang="ja-JP" altLang="en-US" sz="1200" dirty="0">
                <a:latin typeface="+mj-ea"/>
                <a:ea typeface="+mj-ea"/>
              </a:rPr>
              <a:t>：</a:t>
            </a:r>
            <a:r>
              <a:rPr lang="en-US" altLang="ja-JP" sz="1200" dirty="0">
                <a:latin typeface="+mj-ea"/>
                <a:ea typeface="+mj-ea"/>
              </a:rPr>
              <a:t>IMF</a:t>
            </a:r>
            <a:endParaRPr lang="ja-JP" altLang="en-US" sz="1200" dirty="0">
              <a:latin typeface="+mj-ea"/>
              <a:ea typeface="+mj-ea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A283698D-D2A1-A63D-D798-A88468B20242}"/>
              </a:ext>
            </a:extLst>
          </p:cNvPr>
          <p:cNvSpPr/>
          <p:nvPr/>
        </p:nvSpPr>
        <p:spPr>
          <a:xfrm>
            <a:off x="7668344" y="5085184"/>
            <a:ext cx="1152128" cy="576064"/>
          </a:xfrm>
          <a:prstGeom prst="roundRect">
            <a:avLst/>
          </a:prstGeom>
          <a:solidFill>
            <a:srgbClr val="FF0000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8" name="グラフ 7">
            <a:extLst>
              <a:ext uri="{FF2B5EF4-FFF2-40B4-BE49-F238E27FC236}">
                <a16:creationId xmlns:a16="http://schemas.microsoft.com/office/drawing/2014/main" id="{A206B65D-7E1E-0CF4-24D9-F43DE072DE20}"/>
              </a:ext>
            </a:extLst>
          </p:cNvPr>
          <p:cNvGraphicFramePr>
            <a:graphicFrameLocks/>
          </p:cNvGraphicFramePr>
          <p:nvPr/>
        </p:nvGraphicFramePr>
        <p:xfrm>
          <a:off x="226700" y="1120140"/>
          <a:ext cx="8593772" cy="526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2105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129ADF-4359-40B5-B37D-9AC9C17D0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20272" y="6237312"/>
            <a:ext cx="1905000" cy="457200"/>
          </a:xfrm>
          <a:noFill/>
        </p:spPr>
        <p:txBody>
          <a:bodyPr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fld id="{A2089F0A-081E-46D6-82CA-CE136673BA30}" type="slidenum">
              <a:rPr lang="en-US" altLang="ja-JP" sz="1400" b="0" smtClean="0"/>
              <a:pPr eaLnBrk="1" hangingPunct="1"/>
              <a:t>17</a:t>
            </a:fld>
            <a:endParaRPr lang="en-US" altLang="ja-JP" sz="1400" b="0" dirty="0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EF921A42-2C36-34A3-5EC6-E7C84DFCF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12976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2400" b="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第二章　ドーマー条件</a:t>
            </a:r>
            <a:endParaRPr lang="en-US" altLang="ja-JP" sz="2400" b="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algn="ctr" eaLnBrk="1" hangingPunct="1"/>
            <a:r>
              <a:rPr lang="ja-JP" altLang="en-US" sz="2400" b="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に続く</a:t>
            </a:r>
            <a:endParaRPr lang="en-US" altLang="ja-JP" sz="2400" b="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656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角丸四角形 32"/>
          <p:cNvSpPr/>
          <p:nvPr/>
        </p:nvSpPr>
        <p:spPr>
          <a:xfrm>
            <a:off x="6831445" y="2024185"/>
            <a:ext cx="2232025" cy="18415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ja-JP" altLang="en-US">
              <a:latin typeface="+mj-ea"/>
              <a:ea typeface="+mj-ea"/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3446894" y="1951161"/>
            <a:ext cx="2347913" cy="19145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ja-JP" altLang="en-US">
              <a:latin typeface="+mj-ea"/>
              <a:ea typeface="+mj-ea"/>
            </a:endParaRPr>
          </a:p>
        </p:txBody>
      </p:sp>
      <p:sp>
        <p:nvSpPr>
          <p:cNvPr id="6150" name="正方形/長方形 35"/>
          <p:cNvSpPr>
            <a:spLocks noChangeArrowheads="1"/>
          </p:cNvSpPr>
          <p:nvPr/>
        </p:nvSpPr>
        <p:spPr bwMode="auto">
          <a:xfrm>
            <a:off x="3231264" y="1587621"/>
            <a:ext cx="2544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dirty="0">
                <a:latin typeface="+mj-ea"/>
                <a:ea typeface="+mj-ea"/>
              </a:rPr>
              <a:t>付加価値（財・サービス）</a:t>
            </a:r>
          </a:p>
        </p:txBody>
      </p:sp>
      <p:pic>
        <p:nvPicPr>
          <p:cNvPr id="6151" name="Picture 4" descr="C:\Users\三橋貴明\AppData\Local\Microsoft\Windows\Temporary Internet Files\Content.IE5\4SS0G8I1\MP900438719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179" y="2560759"/>
            <a:ext cx="74771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角丸四角形 37"/>
          <p:cNvSpPr/>
          <p:nvPr/>
        </p:nvSpPr>
        <p:spPr>
          <a:xfrm>
            <a:off x="206806" y="1951161"/>
            <a:ext cx="2160587" cy="19145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ja-JP" altLang="en-US">
              <a:latin typeface="+mj-ea"/>
              <a:ea typeface="+mj-ea"/>
            </a:endParaRPr>
          </a:p>
        </p:txBody>
      </p:sp>
      <p:pic>
        <p:nvPicPr>
          <p:cNvPr id="6153" name="Picture 2" descr="C:\Users\三橋貴明\AppData\Local\Microsoft\Windows\Temporary Internet Files\Content.IE5\174VP0U3\MC900445596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32" y="2382961"/>
            <a:ext cx="71437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5" descr="C:\Users\三橋貴明\AppData\Local\Microsoft\Windows\Temporary Internet Files\Content.IE5\M3HH6H43\MC900433932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543" y="2455986"/>
            <a:ext cx="869951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5" name="正方形/長方形 40"/>
          <p:cNvSpPr>
            <a:spLocks noChangeArrowheads="1"/>
          </p:cNvSpPr>
          <p:nvPr/>
        </p:nvSpPr>
        <p:spPr bwMode="auto">
          <a:xfrm>
            <a:off x="855003" y="1575647"/>
            <a:ext cx="8771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dirty="0">
                <a:latin typeface="+mj-ea"/>
                <a:ea typeface="+mj-ea"/>
              </a:rPr>
              <a:t>生産者</a:t>
            </a:r>
          </a:p>
        </p:txBody>
      </p:sp>
      <p:pic>
        <p:nvPicPr>
          <p:cNvPr id="6156" name="Picture 2" descr="C:\Users\三橋貴明\AppData\Local\Microsoft\Windows\Temporary Internet Files\Content.IE5\1HCKVVKH\MC900334786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769" y="1862259"/>
            <a:ext cx="690563" cy="119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7" name="Picture 13" descr="C:\Users\staff\AppData\Local\Microsoft\Windows\Temporary Internet Files\Content.IE5\3RF55A9K\MC900441708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366" y="3043360"/>
            <a:ext cx="527051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8" name="Picture 14" descr="C:\Users\staff\AppData\Local\Microsoft\Windows\Temporary Internet Files\Content.IE5\AVRC24TH\MC900441718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619" y="2224210"/>
            <a:ext cx="612775" cy="58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392" y="2024186"/>
            <a:ext cx="654051" cy="534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60" name="Picture 5" descr="C:\Users\三橋貴明\AppData\Local\Microsoft\Windows\Temporary Internet Files\Content.IE5\4SS0G8I1\MC900439833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293" y="3229099"/>
            <a:ext cx="56832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1" name="Picture 6" descr="C:\Users\三橋貴明\AppData\Local\Microsoft\Windows\Temporary Internet Files\Content.IE5\4SS0G8I1\MC900311338[1]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470" y="3103685"/>
            <a:ext cx="900113" cy="527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62" name="Picture 7" descr="C:\Users\三橋貴明\AppData\Local\Microsoft\Windows\Temporary Internet Files\Content.IE5\1HCKVVKH\MC900089959[1].wm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481" y="2652837"/>
            <a:ext cx="4413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正方形/長方形 52"/>
          <p:cNvSpPr>
            <a:spLocks noChangeArrowheads="1"/>
          </p:cNvSpPr>
          <p:nvPr/>
        </p:nvSpPr>
        <p:spPr bwMode="auto">
          <a:xfrm>
            <a:off x="6687649" y="1588063"/>
            <a:ext cx="2377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dirty="0">
                <a:latin typeface="+mj-ea"/>
                <a:ea typeface="+mj-ea"/>
              </a:rPr>
              <a:t>家計・企業・政府・外国</a:t>
            </a:r>
          </a:p>
        </p:txBody>
      </p:sp>
      <p:cxnSp>
        <p:nvCxnSpPr>
          <p:cNvPr id="54" name="直線矢印コネクタ 53"/>
          <p:cNvCxnSpPr/>
          <p:nvPr/>
        </p:nvCxnSpPr>
        <p:spPr>
          <a:xfrm flipV="1">
            <a:off x="2367394" y="2706809"/>
            <a:ext cx="1108075" cy="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5" name="正方形/長方形 55"/>
          <p:cNvSpPr>
            <a:spLocks noChangeArrowheads="1"/>
          </p:cNvSpPr>
          <p:nvPr/>
        </p:nvSpPr>
        <p:spPr bwMode="auto">
          <a:xfrm>
            <a:off x="2527733" y="2249609"/>
            <a:ext cx="6495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b="1" dirty="0">
                <a:solidFill>
                  <a:schemeClr val="accent2"/>
                </a:solidFill>
                <a:latin typeface="+mj-ea"/>
                <a:ea typeface="+mj-ea"/>
              </a:rPr>
              <a:t>生産</a:t>
            </a:r>
          </a:p>
        </p:txBody>
      </p:sp>
      <p:sp>
        <p:nvSpPr>
          <p:cNvPr id="6166" name="正方形/長方形 56"/>
          <p:cNvSpPr>
            <a:spLocks noChangeArrowheads="1"/>
          </p:cNvSpPr>
          <p:nvPr/>
        </p:nvSpPr>
        <p:spPr bwMode="auto">
          <a:xfrm>
            <a:off x="5758354" y="2177306"/>
            <a:ext cx="110799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ja-JP" altLang="en-US" sz="1600" dirty="0">
                <a:latin typeface="+mj-ea"/>
                <a:ea typeface="+mj-ea"/>
              </a:rPr>
              <a:t>消費・投資</a:t>
            </a:r>
            <a:endParaRPr lang="en-US" altLang="ja-JP" sz="1600" dirty="0">
              <a:latin typeface="+mj-ea"/>
              <a:ea typeface="+mj-ea"/>
            </a:endParaRPr>
          </a:p>
          <a:p>
            <a:pPr algn="ctr"/>
            <a:r>
              <a:rPr lang="ja-JP" altLang="en-US" sz="1600" dirty="0">
                <a:latin typeface="+mj-ea"/>
                <a:ea typeface="+mj-ea"/>
              </a:rPr>
              <a:t>（</a:t>
            </a:r>
            <a:r>
              <a:rPr lang="ja-JP" altLang="en-US" sz="16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需要</a:t>
            </a:r>
            <a:r>
              <a:rPr lang="ja-JP" altLang="en-US" sz="1600" dirty="0">
                <a:latin typeface="+mj-ea"/>
                <a:ea typeface="+mj-ea"/>
              </a:rPr>
              <a:t>）</a:t>
            </a:r>
          </a:p>
        </p:txBody>
      </p:sp>
      <p:sp>
        <p:nvSpPr>
          <p:cNvPr id="6167" name="正方形/長方形 61"/>
          <p:cNvSpPr>
            <a:spLocks noChangeArrowheads="1"/>
          </p:cNvSpPr>
          <p:nvPr/>
        </p:nvSpPr>
        <p:spPr bwMode="auto">
          <a:xfrm>
            <a:off x="6041321" y="3041399"/>
            <a:ext cx="6495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b="1" dirty="0">
                <a:solidFill>
                  <a:srgbClr val="7030A0"/>
                </a:solidFill>
                <a:latin typeface="+mj-ea"/>
                <a:ea typeface="+mj-ea"/>
              </a:rPr>
              <a:t>支出</a:t>
            </a:r>
          </a:p>
        </p:txBody>
      </p:sp>
      <p:sp>
        <p:nvSpPr>
          <p:cNvPr id="6168" name="正方形/長方形 62"/>
          <p:cNvSpPr>
            <a:spLocks noChangeArrowheads="1"/>
          </p:cNvSpPr>
          <p:nvPr/>
        </p:nvSpPr>
        <p:spPr bwMode="auto">
          <a:xfrm>
            <a:off x="2581707" y="3041771"/>
            <a:ext cx="6495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b="1">
                <a:solidFill>
                  <a:srgbClr val="FF0000"/>
                </a:solidFill>
                <a:latin typeface="+mj-ea"/>
                <a:ea typeface="+mj-ea"/>
              </a:rPr>
              <a:t>所得</a:t>
            </a:r>
          </a:p>
        </p:txBody>
      </p:sp>
      <p:cxnSp>
        <p:nvCxnSpPr>
          <p:cNvPr id="64" name="直線コネクタ 63"/>
          <p:cNvCxnSpPr/>
          <p:nvPr/>
        </p:nvCxnSpPr>
        <p:spPr>
          <a:xfrm flipH="1">
            <a:off x="1956230" y="3441824"/>
            <a:ext cx="411163" cy="423863"/>
          </a:xfrm>
          <a:prstGeom prst="line">
            <a:avLst/>
          </a:prstGeom>
          <a:ln w="476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/>
          <p:cNvCxnSpPr/>
          <p:nvPr/>
        </p:nvCxnSpPr>
        <p:spPr>
          <a:xfrm>
            <a:off x="1957816" y="3895847"/>
            <a:ext cx="0" cy="255588"/>
          </a:xfrm>
          <a:prstGeom prst="line">
            <a:avLst/>
          </a:prstGeom>
          <a:ln w="476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/>
          <p:cNvCxnSpPr/>
          <p:nvPr/>
        </p:nvCxnSpPr>
        <p:spPr>
          <a:xfrm flipH="1">
            <a:off x="1956232" y="4140325"/>
            <a:ext cx="6054725" cy="11113"/>
          </a:xfrm>
          <a:prstGeom prst="line">
            <a:avLst/>
          </a:prstGeom>
          <a:ln w="4762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/>
          <p:cNvCxnSpPr>
            <a:cxnSpLocks/>
          </p:cNvCxnSpPr>
          <p:nvPr/>
        </p:nvCxnSpPr>
        <p:spPr>
          <a:xfrm>
            <a:off x="8055407" y="3630738"/>
            <a:ext cx="25399" cy="508793"/>
          </a:xfrm>
          <a:prstGeom prst="line">
            <a:avLst/>
          </a:prstGeom>
          <a:ln w="47625">
            <a:solidFill>
              <a:schemeClr val="tx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/>
          <p:cNvCxnSpPr/>
          <p:nvPr/>
        </p:nvCxnSpPr>
        <p:spPr>
          <a:xfrm flipV="1">
            <a:off x="5794806" y="2743321"/>
            <a:ext cx="1108075" cy="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/>
          <p:cNvCxnSpPr/>
          <p:nvPr/>
        </p:nvCxnSpPr>
        <p:spPr>
          <a:xfrm flipH="1" flipV="1">
            <a:off x="5723369" y="3464047"/>
            <a:ext cx="1108075" cy="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/>
          <p:cNvCxnSpPr/>
          <p:nvPr/>
        </p:nvCxnSpPr>
        <p:spPr>
          <a:xfrm flipH="1" flipV="1">
            <a:off x="2367394" y="3464047"/>
            <a:ext cx="1108075" cy="0"/>
          </a:xfrm>
          <a:prstGeom prst="straightConnector1">
            <a:avLst/>
          </a:prstGeom>
          <a:ln w="412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79" name="Picture 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655" y="2946523"/>
            <a:ext cx="785812" cy="55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80" name="Picture 1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04" y="2176585"/>
            <a:ext cx="1168400" cy="85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正方形/長方形 55"/>
          <p:cNvSpPr>
            <a:spLocks noChangeArrowheads="1"/>
          </p:cNvSpPr>
          <p:nvPr/>
        </p:nvSpPr>
        <p:spPr bwMode="auto">
          <a:xfrm>
            <a:off x="963935" y="3278628"/>
            <a:ext cx="700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b="1" dirty="0">
                <a:solidFill>
                  <a:schemeClr val="tx2"/>
                </a:solidFill>
                <a:latin typeface="+mj-ea"/>
                <a:ea typeface="+mj-ea"/>
              </a:rPr>
              <a:t>労働</a:t>
            </a:r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DD9C047A-9BA7-4AF9-87BF-3956661F083E}"/>
              </a:ext>
            </a:extLst>
          </p:cNvPr>
          <p:cNvCxnSpPr>
            <a:cxnSpLocks/>
          </p:cNvCxnSpPr>
          <p:nvPr/>
        </p:nvCxnSpPr>
        <p:spPr>
          <a:xfrm>
            <a:off x="3820550" y="4144039"/>
            <a:ext cx="1" cy="1024281"/>
          </a:xfrm>
          <a:prstGeom prst="line">
            <a:avLst/>
          </a:prstGeom>
          <a:ln w="47625">
            <a:solidFill>
              <a:schemeClr val="tx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56">
            <a:extLst>
              <a:ext uri="{FF2B5EF4-FFF2-40B4-BE49-F238E27FC236}">
                <a16:creationId xmlns:a16="http://schemas.microsoft.com/office/drawing/2014/main" id="{7331D12C-168A-41A6-9603-004EC880CB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3200" y="4532569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latin typeface="+mj-ea"/>
                <a:ea typeface="+mj-ea"/>
              </a:rPr>
              <a:t>融資</a:t>
            </a: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8654F495-8313-4876-9E8B-EEB87A19F02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51" y="5306536"/>
            <a:ext cx="1243807" cy="1023107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311C0926-1581-4563-80E3-7278B612296B}"/>
              </a:ext>
            </a:extLst>
          </p:cNvPr>
          <p:cNvSpPr/>
          <p:nvPr/>
        </p:nvSpPr>
        <p:spPr>
          <a:xfrm>
            <a:off x="59691" y="4430804"/>
            <a:ext cx="19094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latin typeface="+mj-ea"/>
                <a:ea typeface="+mj-ea"/>
              </a:rPr>
              <a:t>【</a:t>
            </a:r>
            <a:r>
              <a:rPr lang="ja-JP" altLang="en-US" sz="2000" dirty="0">
                <a:latin typeface="+mj-ea"/>
                <a:ea typeface="+mj-ea"/>
              </a:rPr>
              <a:t>金融経済</a:t>
            </a:r>
            <a:r>
              <a:rPr lang="en-US" altLang="ja-JP" sz="2000" dirty="0">
                <a:latin typeface="+mj-ea"/>
                <a:ea typeface="+mj-ea"/>
              </a:rPr>
              <a:t>】</a:t>
            </a:r>
            <a:endParaRPr lang="ja-JP" altLang="en-US" sz="2000" dirty="0">
              <a:latin typeface="+mj-ea"/>
              <a:ea typeface="+mj-ea"/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BDBD01BE-3D6D-4C07-A327-9FB545D6F706}"/>
              </a:ext>
            </a:extLst>
          </p:cNvPr>
          <p:cNvSpPr/>
          <p:nvPr/>
        </p:nvSpPr>
        <p:spPr>
          <a:xfrm>
            <a:off x="59691" y="1193172"/>
            <a:ext cx="190944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ja-JP" sz="2000" dirty="0">
                <a:latin typeface="+mj-ea"/>
                <a:ea typeface="+mj-ea"/>
              </a:rPr>
              <a:t>【</a:t>
            </a:r>
            <a:r>
              <a:rPr lang="ja-JP" altLang="en-US" sz="2000" dirty="0">
                <a:latin typeface="+mj-ea"/>
                <a:ea typeface="+mj-ea"/>
              </a:rPr>
              <a:t>実体経済</a:t>
            </a:r>
            <a:r>
              <a:rPr lang="en-US" altLang="ja-JP" sz="2000" dirty="0">
                <a:latin typeface="+mj-ea"/>
                <a:ea typeface="+mj-ea"/>
              </a:rPr>
              <a:t>】</a:t>
            </a:r>
            <a:endParaRPr lang="ja-JP" altLang="en-US" sz="2000" dirty="0">
              <a:latin typeface="+mj-ea"/>
              <a:ea typeface="+mj-ea"/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C1174F2E-8347-4499-B676-5A57AF1EBF57}"/>
              </a:ext>
            </a:extLst>
          </p:cNvPr>
          <p:cNvCxnSpPr>
            <a:cxnSpLocks/>
          </p:cNvCxnSpPr>
          <p:nvPr/>
        </p:nvCxnSpPr>
        <p:spPr>
          <a:xfrm flipV="1">
            <a:off x="4284682" y="4151754"/>
            <a:ext cx="1" cy="1024281"/>
          </a:xfrm>
          <a:prstGeom prst="line">
            <a:avLst/>
          </a:prstGeom>
          <a:ln w="47625">
            <a:solidFill>
              <a:schemeClr val="tx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3F0AF961-E5C1-4AC5-981E-9364239CC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3022" y="4532569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latin typeface="+mj-ea"/>
                <a:ea typeface="+mj-ea"/>
              </a:rPr>
              <a:t>返済</a:t>
            </a:r>
          </a:p>
        </p:txBody>
      </p:sp>
      <p:pic>
        <p:nvPicPr>
          <p:cNvPr id="47" name="Picture 4" descr="C:\Users\三橋貴明\Desktop\世界でいちばん！日本経済の実力\日本円.jpg">
            <a:extLst>
              <a:ext uri="{FF2B5EF4-FFF2-40B4-BE49-F238E27FC236}">
                <a16:creationId xmlns:a16="http://schemas.microsoft.com/office/drawing/2014/main" id="{751765D7-8849-43C3-B4FF-E2717A090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683" y="3962207"/>
            <a:ext cx="7318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77212FCB-784D-45E8-A9F1-ABC668E90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082" y="3971694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貨幣</a:t>
            </a:r>
          </a:p>
        </p:txBody>
      </p:sp>
      <p:pic>
        <p:nvPicPr>
          <p:cNvPr id="52" name="Picture 4" descr="C:\Users\三橋貴明\Desktop\世界でいちばん！日本経済の実力\日本円.jpg">
            <a:extLst>
              <a:ext uri="{FF2B5EF4-FFF2-40B4-BE49-F238E27FC236}">
                <a16:creationId xmlns:a16="http://schemas.microsoft.com/office/drawing/2014/main" id="{77C7ACF1-7520-4747-9FB8-EDAAD07BC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689" y="3158287"/>
            <a:ext cx="73183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417E8C26-CA8F-4D5F-B2F4-488002063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40090" y="3167774"/>
            <a:ext cx="59503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+mj-ea"/>
                <a:ea typeface="+mj-ea"/>
              </a:rPr>
              <a:t>貨幣</a:t>
            </a:r>
          </a:p>
        </p:txBody>
      </p:sp>
      <p:sp>
        <p:nvSpPr>
          <p:cNvPr id="61" name="Rectangle 2">
            <a:extLst>
              <a:ext uri="{FF2B5EF4-FFF2-40B4-BE49-F238E27FC236}">
                <a16:creationId xmlns:a16="http://schemas.microsoft.com/office/drawing/2014/main" id="{77EBD19F-776D-4FCD-B748-A72A63F5B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72" y="266701"/>
            <a:ext cx="903203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実体経済と金融経済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3A055EC-18A7-D642-99B8-3CAC53A8FA3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24" y="5174531"/>
            <a:ext cx="1887693" cy="1310724"/>
          </a:xfrm>
          <a:prstGeom prst="rect">
            <a:avLst/>
          </a:prstGeom>
        </p:spPr>
      </p:pic>
      <p:sp>
        <p:nvSpPr>
          <p:cNvPr id="4" name="正方形/長方形 52">
            <a:extLst>
              <a:ext uri="{FF2B5EF4-FFF2-40B4-BE49-F238E27FC236}">
                <a16:creationId xmlns:a16="http://schemas.microsoft.com/office/drawing/2014/main" id="{1F0EDA2C-DC0B-6794-82E3-51FF8F9F13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8544" y="5568888"/>
            <a:ext cx="6463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800" dirty="0">
                <a:latin typeface="+mj-ea"/>
                <a:ea typeface="+mj-ea"/>
              </a:rPr>
              <a:t>資産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9E5B850-AF64-61A8-41C4-ACC3EC6F2DC4}"/>
              </a:ext>
            </a:extLst>
          </p:cNvPr>
          <p:cNvCxnSpPr>
            <a:cxnSpLocks/>
          </p:cNvCxnSpPr>
          <p:nvPr/>
        </p:nvCxnSpPr>
        <p:spPr>
          <a:xfrm flipV="1">
            <a:off x="6399990" y="4175638"/>
            <a:ext cx="1" cy="1024281"/>
          </a:xfrm>
          <a:prstGeom prst="line">
            <a:avLst/>
          </a:prstGeom>
          <a:ln w="47625">
            <a:solidFill>
              <a:schemeClr val="tx1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A1B50C9-0617-67D7-5175-C7B1855AA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7922" y="4460211"/>
            <a:ext cx="16336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ja-JP" altLang="en-US" sz="1600" dirty="0">
                <a:latin typeface="+mj-ea"/>
                <a:ea typeface="+mj-ea"/>
              </a:rPr>
              <a:t>値上がり益目的の支出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6F2321DC-F961-A03C-BA47-48CF1F7E279B}"/>
              </a:ext>
            </a:extLst>
          </p:cNvPr>
          <p:cNvSpPr/>
          <p:nvPr/>
        </p:nvSpPr>
        <p:spPr>
          <a:xfrm>
            <a:off x="5794805" y="3971692"/>
            <a:ext cx="1252540" cy="2147160"/>
          </a:xfrm>
          <a:prstGeom prst="round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/>
              <a:t>投機</a:t>
            </a:r>
          </a:p>
        </p:txBody>
      </p:sp>
      <p:sp>
        <p:nvSpPr>
          <p:cNvPr id="2" name="スライド番号プレースホルダー 2">
            <a:extLst>
              <a:ext uri="{FF2B5EF4-FFF2-40B4-BE49-F238E27FC236}">
                <a16:creationId xmlns:a16="http://schemas.microsoft.com/office/drawing/2014/main" id="{46424E21-E089-D1B0-948B-6160C403AB08}"/>
              </a:ext>
            </a:extLst>
          </p:cNvPr>
          <p:cNvSpPr txBox="1">
            <a:spLocks/>
          </p:cNvSpPr>
          <p:nvPr/>
        </p:nvSpPr>
        <p:spPr bwMode="auto">
          <a:xfrm>
            <a:off x="7131496" y="6309324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fld id="{26F076B8-5FE8-4239-9FD2-3F42B94D0E15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2943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94047C6-9FE8-28B1-17AF-D7ABCAF87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76" y="250723"/>
            <a:ext cx="7772400" cy="69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日本の名目ＧＤＰ（兆円）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D3AACAD9-C11A-838B-FEC6-C1F5E1852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04" y="6396338"/>
            <a:ext cx="6354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出典：内閣府「国民経済計算」</a:t>
            </a:r>
            <a:endParaRPr kumimoji="0" lang="en-US" altLang="ja-JP" sz="1200" dirty="0">
              <a:latin typeface="+mj-ea"/>
              <a:ea typeface="+mj-ea"/>
            </a:endParaRPr>
          </a:p>
          <a:p>
            <a:r>
              <a:rPr kumimoji="0" lang="en-US" altLang="ja-JP" sz="1200" dirty="0">
                <a:latin typeface="+mj-ea"/>
                <a:ea typeface="+mj-ea"/>
              </a:rPr>
              <a:t>※</a:t>
            </a:r>
            <a:r>
              <a:rPr lang="ja-JP" altLang="en-US" sz="1200" dirty="0">
                <a:latin typeface="+mj-ea"/>
                <a:ea typeface="+mj-ea"/>
              </a:rPr>
              <a:t> １９９３年度までは１９９０基準・６８ＳＮＡ、１９９４年度以降は２０１５年基準・０８ＳＮＡ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7D82905-FD92-3473-2706-743CD7E98F92}"/>
              </a:ext>
            </a:extLst>
          </p:cNvPr>
          <p:cNvSpPr txBox="1">
            <a:spLocks/>
          </p:cNvSpPr>
          <p:nvPr/>
        </p:nvSpPr>
        <p:spPr bwMode="auto">
          <a:xfrm>
            <a:off x="7131496" y="6309324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fld id="{26F076B8-5FE8-4239-9FD2-3F42B94D0E15}" type="slidenum">
              <a:rPr lang="en-US" altLang="ja-JP" smtClean="0"/>
              <a:pPr>
                <a:defRPr/>
              </a:pPr>
              <a:t>3</a:t>
            </a:fld>
            <a:endParaRPr lang="en-US" altLang="ja-JP" dirty="0"/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09F6F59C-975D-C4AD-A406-6AA448B57380}"/>
              </a:ext>
            </a:extLst>
          </p:cNvPr>
          <p:cNvGraphicFramePr>
            <a:graphicFrameLocks/>
          </p:cNvGraphicFramePr>
          <p:nvPr/>
        </p:nvGraphicFramePr>
        <p:xfrm>
          <a:off x="127634" y="1150620"/>
          <a:ext cx="8825865" cy="5455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225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F981A05-0A78-6A19-784C-1B4BA222B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4</a:t>
            </a:fld>
            <a:endParaRPr lang="en-US" altLang="ja-JP" dirty="0"/>
          </a:p>
        </p:txBody>
      </p:sp>
      <p:graphicFrame>
        <p:nvGraphicFramePr>
          <p:cNvPr id="4" name="グラフ 3">
            <a:extLst>
              <a:ext uri="{FF2B5EF4-FFF2-40B4-BE49-F238E27FC236}">
                <a16:creationId xmlns:a16="http://schemas.microsoft.com/office/drawing/2014/main" id="{CAEDB4C1-3E8A-E5C1-B526-4ED70825D6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4809165"/>
              </p:ext>
            </p:extLst>
          </p:nvPr>
        </p:nvGraphicFramePr>
        <p:xfrm>
          <a:off x="251520" y="1124744"/>
          <a:ext cx="8784976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D60376C5-D124-DFB1-81AA-EEE368B22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76" y="250723"/>
            <a:ext cx="7772400" cy="69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日本の非金融法人企業の借入（兆円）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C8C1AE3-F5A4-9746-C541-2CDCC7709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04" y="6396338"/>
            <a:ext cx="6354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出典：日本銀行「資金循環統計」</a:t>
            </a:r>
            <a:endParaRPr kumimoji="0" lang="en-US" altLang="ja-JP" sz="1200" dirty="0">
              <a:latin typeface="+mj-ea"/>
              <a:ea typeface="+mj-ea"/>
            </a:endParaRPr>
          </a:p>
          <a:p>
            <a:r>
              <a:rPr kumimoji="0" lang="en-US" altLang="ja-JP" sz="1200" dirty="0">
                <a:latin typeface="+mj-ea"/>
                <a:ea typeface="+mj-ea"/>
              </a:rPr>
              <a:t>※</a:t>
            </a:r>
            <a:r>
              <a:rPr lang="ja-JP" altLang="en-US" sz="1200" dirty="0">
                <a:latin typeface="+mj-ea"/>
                <a:ea typeface="+mj-ea"/>
              </a:rPr>
              <a:t> ９３ＳＮＡ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43223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9CA512C-9A42-63A2-130D-8779FE770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5</a:t>
            </a:fld>
            <a:endParaRPr lang="en-US" altLang="ja-JP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75DA257-603A-904F-D991-BC38A0372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76" y="250723"/>
            <a:ext cx="7772400" cy="69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日本の非生産資産（十億円）</a:t>
            </a: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BE5C3D57-E344-A7CD-5402-3350C5AED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04" y="6396338"/>
            <a:ext cx="63544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r>
              <a:rPr kumimoji="0" lang="ja-JP" altLang="en-US" sz="1200" dirty="0">
                <a:latin typeface="+mj-ea"/>
                <a:ea typeface="+mj-ea"/>
              </a:rPr>
              <a:t>出典：内閣府</a:t>
            </a:r>
            <a:endParaRPr kumimoji="0" lang="en-US" altLang="ja-JP" sz="1200" dirty="0">
              <a:latin typeface="+mj-ea"/>
              <a:ea typeface="+mj-ea"/>
            </a:endParaRPr>
          </a:p>
          <a:p>
            <a:r>
              <a:rPr kumimoji="0" lang="en-US" altLang="ja-JP" sz="1200" dirty="0">
                <a:latin typeface="+mj-ea"/>
                <a:ea typeface="+mj-ea"/>
              </a:rPr>
              <a:t>※</a:t>
            </a:r>
            <a:r>
              <a:rPr lang="ja-JP" altLang="en-US" sz="1200" dirty="0">
                <a:latin typeface="+mj-ea"/>
                <a:ea typeface="+mj-ea"/>
              </a:rPr>
              <a:t> １９９４年以降は２００８年ＳＮＡで、９３年以前と連続していない</a:t>
            </a:r>
            <a:endParaRPr kumimoji="0" lang="en-US" altLang="ja-JP" sz="1200" dirty="0">
              <a:latin typeface="+mj-ea"/>
              <a:ea typeface="+mj-ea"/>
            </a:endParaRP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DA0AE72B-5900-4D84-AF4B-1BFA470780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1344392"/>
              </p:ext>
            </p:extLst>
          </p:nvPr>
        </p:nvGraphicFramePr>
        <p:xfrm>
          <a:off x="251520" y="1196752"/>
          <a:ext cx="864096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0573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418A6BF-F8C7-F308-D5E6-FDC660269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6</a:t>
            </a:fld>
            <a:endParaRPr lang="en-US" altLang="ja-JP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0ED9A8F-D654-3C19-579F-3421875CD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44" y="1322384"/>
            <a:ext cx="8720923" cy="4926015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184A347E-9FF6-3BAC-5691-5F0F92AD9C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99" y="304800"/>
            <a:ext cx="87285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/>
            <a:r>
              <a:rPr lang="ja-JP" altLang="en-US" sz="2800" kern="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日本の主要都市の公的地価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C1647CAF-DB86-B981-23E8-B93A2F60B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95" y="6404020"/>
            <a:ext cx="15868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200" b="0" dirty="0">
                <a:latin typeface="+mj-ea"/>
                <a:ea typeface="+mj-ea"/>
              </a:rPr>
              <a:t>出典：不動産プラザ</a:t>
            </a:r>
            <a:endParaRPr lang="en-US" altLang="ja-JP" sz="1200" b="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077380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FEB6A762-D942-9C4E-2921-403813F65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/>
              <a:pPr>
                <a:defRPr/>
              </a:pPr>
              <a:t>7</a:t>
            </a:fld>
            <a:endParaRPr lang="en-US" altLang="ja-JP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532123-577D-7E86-E5DC-F373FFDC9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99" y="304800"/>
            <a:ext cx="8728587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l"/>
            <a:r>
              <a:rPr lang="ja-JP" altLang="en-US" sz="2800" kern="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ゴルフ会員権の全国相場の推移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14FC1283-77DD-7CD8-218F-CAA162827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795" y="6404020"/>
            <a:ext cx="158687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1200" b="0" dirty="0">
                <a:latin typeface="+mj-ea"/>
                <a:ea typeface="+mj-ea"/>
              </a:rPr>
              <a:t>出典：不動産プラザ</a:t>
            </a:r>
            <a:endParaRPr lang="en-US" altLang="ja-JP" sz="1200" b="0" dirty="0">
              <a:latin typeface="+mj-ea"/>
              <a:ea typeface="+mj-ea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33CA5BB-3C63-4652-B846-8FDAD43DF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70" y="1378975"/>
            <a:ext cx="8901792" cy="477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750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271401" y="2038351"/>
            <a:ext cx="615553" cy="443864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solidFill>
                  <a:schemeClr val="bg1"/>
                </a:solidFill>
                <a:latin typeface="+mj-ea"/>
                <a:ea typeface="+mj-ea"/>
              </a:rPr>
              <a:t>本来の供給能力（潜在ＧＤＰ）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458990" y="1314451"/>
            <a:ext cx="615553" cy="5162551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solidFill>
                  <a:schemeClr val="bg1"/>
                </a:solidFill>
                <a:latin typeface="+mj-ea"/>
                <a:ea typeface="+mj-ea"/>
              </a:rPr>
              <a:t>総需要（名目ＧＤＰ）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1063055" y="6477000"/>
            <a:ext cx="746906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>
            <a:off x="1404491" y="2038351"/>
            <a:ext cx="1054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1404491" y="1314451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2195065" y="1276351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07504" y="1437481"/>
            <a:ext cx="191110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i="1" dirty="0">
                <a:solidFill>
                  <a:srgbClr val="FF0000"/>
                </a:solidFill>
                <a:latin typeface="+mj-ea"/>
                <a:ea typeface="+mj-ea"/>
              </a:rPr>
              <a:t>インフレギャップ</a:t>
            </a:r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>
            <a:off x="3076128" y="1295400"/>
            <a:ext cx="706439" cy="1701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 flipV="1">
            <a:off x="3152329" y="5135707"/>
            <a:ext cx="627261" cy="134129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3782568" y="2997202"/>
            <a:ext cx="1826141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1600" dirty="0">
                <a:latin typeface="+mj-ea"/>
                <a:ea typeface="+mj-ea"/>
              </a:rPr>
              <a:t>民間最終消費支出</a:t>
            </a:r>
          </a:p>
        </p:txBody>
      </p:sp>
      <p:sp>
        <p:nvSpPr>
          <p:cNvPr id="12304" name="Rectangle 9"/>
          <p:cNvSpPr>
            <a:spLocks noChangeArrowheads="1"/>
          </p:cNvSpPr>
          <p:nvPr/>
        </p:nvSpPr>
        <p:spPr bwMode="auto">
          <a:xfrm>
            <a:off x="3949278" y="5172495"/>
            <a:ext cx="14927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ja-JP" altLang="en-US" sz="2400" dirty="0">
                <a:solidFill>
                  <a:schemeClr val="accent2"/>
                </a:solidFill>
                <a:latin typeface="+mj-ea"/>
                <a:ea typeface="+mj-ea"/>
              </a:rPr>
              <a:t>名目ＧＤＰ</a:t>
            </a:r>
            <a:endParaRPr lang="en-US" altLang="ja-JP" sz="2400" dirty="0">
              <a:solidFill>
                <a:schemeClr val="accent2"/>
              </a:solidFill>
              <a:latin typeface="+mj-ea"/>
              <a:ea typeface="+mj-ea"/>
            </a:endParaRPr>
          </a:p>
          <a:p>
            <a:pPr algn="ctr"/>
            <a:r>
              <a:rPr lang="ja-JP" altLang="en-US" sz="2000" dirty="0">
                <a:solidFill>
                  <a:schemeClr val="accent2"/>
                </a:solidFill>
                <a:latin typeface="+mj-ea"/>
                <a:ea typeface="+mj-ea"/>
              </a:rPr>
              <a:t>（支出面）</a:t>
            </a:r>
          </a:p>
        </p:txBody>
      </p:sp>
      <p:sp>
        <p:nvSpPr>
          <p:cNvPr id="12305" name="Rectangle 2"/>
          <p:cNvSpPr txBox="1">
            <a:spLocks noChangeArrowheads="1"/>
          </p:cNvSpPr>
          <p:nvPr/>
        </p:nvSpPr>
        <p:spPr bwMode="auto">
          <a:xfrm>
            <a:off x="0" y="2286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+mj-ea"/>
                <a:ea typeface="+mj-ea"/>
              </a:rPr>
              <a:t>インフレギャップとデフレギャップ</a:t>
            </a:r>
          </a:p>
        </p:txBody>
      </p:sp>
      <p:sp>
        <p:nvSpPr>
          <p:cNvPr id="12307" name="Text Box 4"/>
          <p:cNvSpPr txBox="1">
            <a:spLocks noChangeArrowheads="1"/>
          </p:cNvSpPr>
          <p:nvPr/>
        </p:nvSpPr>
        <p:spPr bwMode="auto">
          <a:xfrm>
            <a:off x="6532142" y="2057400"/>
            <a:ext cx="615553" cy="4419600"/>
          </a:xfrm>
          <a:prstGeom prst="rect">
            <a:avLst/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solidFill>
                  <a:schemeClr val="bg1"/>
                </a:solidFill>
                <a:latin typeface="+mj-ea"/>
                <a:ea typeface="+mj-ea"/>
              </a:rPr>
              <a:t>総需要（名目ＧＤＰ）</a:t>
            </a:r>
          </a:p>
        </p:txBody>
      </p:sp>
      <p:sp>
        <p:nvSpPr>
          <p:cNvPr id="12308" name="Line 6"/>
          <p:cNvSpPr>
            <a:spLocks noChangeShapeType="1"/>
          </p:cNvSpPr>
          <p:nvPr/>
        </p:nvSpPr>
        <p:spPr bwMode="auto">
          <a:xfrm>
            <a:off x="6512444" y="2057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309" name="Line 7"/>
          <p:cNvSpPr>
            <a:spLocks noChangeShapeType="1"/>
          </p:cNvSpPr>
          <p:nvPr/>
        </p:nvSpPr>
        <p:spPr bwMode="auto">
          <a:xfrm>
            <a:off x="6512444" y="13335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310" name="Line 8"/>
          <p:cNvSpPr>
            <a:spLocks noChangeShapeType="1"/>
          </p:cNvSpPr>
          <p:nvPr/>
        </p:nvSpPr>
        <p:spPr bwMode="auto">
          <a:xfrm>
            <a:off x="7163964" y="1295400"/>
            <a:ext cx="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311" name="Rectangle 9"/>
          <p:cNvSpPr>
            <a:spLocks noChangeArrowheads="1"/>
          </p:cNvSpPr>
          <p:nvPr/>
        </p:nvSpPr>
        <p:spPr bwMode="auto">
          <a:xfrm>
            <a:off x="5248299" y="1437481"/>
            <a:ext cx="172515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ja-JP" altLang="en-US" sz="2000" i="1" dirty="0">
                <a:solidFill>
                  <a:srgbClr val="FF0000"/>
                </a:solidFill>
                <a:latin typeface="+mj-ea"/>
                <a:ea typeface="+mj-ea"/>
              </a:rPr>
              <a:t>デフレギャップ</a:t>
            </a:r>
          </a:p>
        </p:txBody>
      </p:sp>
      <p:sp>
        <p:nvSpPr>
          <p:cNvPr id="12312" name="Line 11"/>
          <p:cNvSpPr>
            <a:spLocks noChangeShapeType="1"/>
          </p:cNvSpPr>
          <p:nvPr/>
        </p:nvSpPr>
        <p:spPr bwMode="auto">
          <a:xfrm flipH="1">
            <a:off x="5608706" y="2057401"/>
            <a:ext cx="915099" cy="9398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12313" name="Line 12"/>
          <p:cNvSpPr>
            <a:spLocks noChangeShapeType="1"/>
          </p:cNvSpPr>
          <p:nvPr/>
        </p:nvSpPr>
        <p:spPr bwMode="auto">
          <a:xfrm flipH="1" flipV="1">
            <a:off x="5605732" y="5135707"/>
            <a:ext cx="906715" cy="1341295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779591" y="3356994"/>
            <a:ext cx="1826141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1600" dirty="0">
                <a:latin typeface="+mj-ea"/>
                <a:ea typeface="+mj-ea"/>
              </a:rPr>
              <a:t>政府最終消費支出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779590" y="3738519"/>
            <a:ext cx="1829119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1600" dirty="0">
                <a:latin typeface="+mj-ea"/>
                <a:ea typeface="+mj-ea"/>
              </a:rPr>
              <a:t>民間住宅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779590" y="4098559"/>
            <a:ext cx="1829119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1600" dirty="0">
                <a:latin typeface="+mj-ea"/>
                <a:ea typeface="+mj-ea"/>
              </a:rPr>
              <a:t>民間企業設備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779590" y="4797154"/>
            <a:ext cx="1829119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1600" dirty="0">
                <a:latin typeface="+mj-ea"/>
                <a:ea typeface="+mj-ea"/>
              </a:rPr>
              <a:t>純輸出</a:t>
            </a:r>
          </a:p>
        </p:txBody>
      </p:sp>
      <p:sp>
        <p:nvSpPr>
          <p:cNvPr id="12306" name="Text Box 3"/>
          <p:cNvSpPr txBox="1">
            <a:spLocks noChangeArrowheads="1"/>
          </p:cNvSpPr>
          <p:nvPr/>
        </p:nvSpPr>
        <p:spPr bwMode="auto">
          <a:xfrm>
            <a:off x="7700541" y="1333501"/>
            <a:ext cx="615553" cy="51435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>
            <a:spAutoFit/>
          </a:bodyPr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solidFill>
                  <a:schemeClr val="bg1"/>
                </a:solidFill>
                <a:latin typeface="+mj-ea"/>
                <a:ea typeface="+mj-ea"/>
              </a:rPr>
              <a:t>本来の供給能力（潜在ＧＤＰ）</a:t>
            </a: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779590" y="4458599"/>
            <a:ext cx="1829119" cy="33855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ja-JP" altLang="en-US" sz="1600" dirty="0">
                <a:latin typeface="+mj-ea"/>
                <a:ea typeface="+mj-ea"/>
              </a:rPr>
              <a:t>公的固定資本形成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8CC1A25-A5D8-AA7D-3CC3-8082FEE47B5D}"/>
              </a:ext>
            </a:extLst>
          </p:cNvPr>
          <p:cNvSpPr txBox="1">
            <a:spLocks/>
          </p:cNvSpPr>
          <p:nvPr/>
        </p:nvSpPr>
        <p:spPr bwMode="auto">
          <a:xfrm>
            <a:off x="7131496" y="6309324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ja-JP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umimoji="1" sz="1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5pPr>
            <a:lvl6pPr marL="22860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6pPr>
            <a:lvl7pPr marL="27432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7pPr>
            <a:lvl8pPr marL="32004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8pPr>
            <a:lvl9pPr marL="3657600" algn="l" defTabSz="914400" rtl="0" eaLnBrk="1" latinLnBrk="0" hangingPunct="1">
              <a:defRPr kumimoji="1" sz="5400" kern="12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  <a:cs typeface="+mn-cs"/>
              </a:defRPr>
            </a:lvl9pPr>
          </a:lstStyle>
          <a:p>
            <a:pPr>
              <a:defRPr/>
            </a:pPr>
            <a:fld id="{26F076B8-5FE8-4239-9FD2-3F42B94D0E15}" type="slidenum">
              <a:rPr lang="en-US" altLang="ja-JP" smtClean="0"/>
              <a:pPr>
                <a:defRPr/>
              </a:pPr>
              <a:t>8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24228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38DC13B-E3F8-223F-4763-8FC9A7695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2C3824-94A6-4F70-80F0-D4E12E8D9E0B}" type="slidenum">
              <a:rPr lang="en-US" altLang="ja-JP" smtClean="0">
                <a:latin typeface="+mj-ea"/>
                <a:ea typeface="+mj-ea"/>
              </a:rPr>
              <a:pPr>
                <a:defRPr/>
              </a:pPr>
              <a:t>9</a:t>
            </a:fld>
            <a:endParaRPr lang="en-US" altLang="ja-JP" dirty="0">
              <a:latin typeface="+mj-ea"/>
              <a:ea typeface="+mj-ea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8C9070-B866-03EA-DFD0-F98479834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304800"/>
            <a:ext cx="7772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5400" b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r>
              <a:rPr lang="ja-JP" altLang="en-US" sz="2800" b="0" dirty="0">
                <a:solidFill>
                  <a:schemeClr val="tx2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２０２５年　日本の名目ＧＤＰ支出面（兆円）</a:t>
            </a: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03D754B8-BDE1-E052-BF6D-C1BE8843AA2C}"/>
              </a:ext>
            </a:extLst>
          </p:cNvPr>
          <p:cNvGraphicFramePr>
            <a:graphicFrameLocks/>
          </p:cNvGraphicFramePr>
          <p:nvPr/>
        </p:nvGraphicFramePr>
        <p:xfrm>
          <a:off x="139065" y="1447076"/>
          <a:ext cx="8865870" cy="4801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正方形/長方形 35">
            <a:extLst>
              <a:ext uri="{FF2B5EF4-FFF2-40B4-BE49-F238E27FC236}">
                <a16:creationId xmlns:a16="http://schemas.microsoft.com/office/drawing/2014/main" id="{BC411195-26EC-0AE9-F7C0-716F09131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6428601"/>
            <a:ext cx="222565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ja-JP" sz="1200" b="0" dirty="0">
                <a:latin typeface="+mj-ea"/>
                <a:ea typeface="+mj-ea"/>
              </a:rPr>
              <a:t>※</a:t>
            </a:r>
            <a:r>
              <a:rPr lang="ja-JP" altLang="en-US" sz="1200" dirty="0">
                <a:latin typeface="+mj-ea"/>
                <a:ea typeface="+mj-ea"/>
              </a:rPr>
              <a:t>出典：内閣府</a:t>
            </a:r>
            <a:endParaRPr lang="ja-JP" altLang="en-US" sz="1200" b="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148622299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84111</TotalTime>
  <Words>436</Words>
  <Application>Microsoft Office PowerPoint</Application>
  <PresentationFormat>画面に合わせる (4:3)</PresentationFormat>
  <Paragraphs>101</Paragraphs>
  <Slides>17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17</vt:i4>
      </vt:variant>
    </vt:vector>
  </HeadingPairs>
  <TitlesOfParts>
    <vt:vector size="22" baseType="lpstr">
      <vt:lpstr>AR P丸ゴシック体E</vt:lpstr>
      <vt:lpstr>ＭＳ 明朝</vt:lpstr>
      <vt:lpstr>Arial</vt:lpstr>
      <vt:lpstr>Times New Roman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Takashi Nakamura</dc:creator>
  <cp:lastModifiedBy>貴司 中村</cp:lastModifiedBy>
  <cp:revision>5899</cp:revision>
  <dcterms:created xsi:type="dcterms:W3CDTF">2008-05-27T12:22:53Z</dcterms:created>
  <dcterms:modified xsi:type="dcterms:W3CDTF">2026-07-09T04:28:03Z</dcterms:modified>
</cp:coreProperties>
</file>