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368" r:id="rId2"/>
    <p:sldId id="3028" r:id="rId3"/>
    <p:sldId id="3019" r:id="rId4"/>
    <p:sldId id="2780" r:id="rId5"/>
    <p:sldId id="2781" r:id="rId6"/>
    <p:sldId id="2598" r:id="rId7"/>
    <p:sldId id="2875" r:id="rId8"/>
    <p:sldId id="926" r:id="rId9"/>
    <p:sldId id="3004" r:id="rId10"/>
    <p:sldId id="3010" r:id="rId11"/>
    <p:sldId id="2383" r:id="rId12"/>
    <p:sldId id="3033" r:id="rId13"/>
    <p:sldId id="3020" r:id="rId14"/>
    <p:sldId id="3018" r:id="rId15"/>
    <p:sldId id="3034" r:id="rId16"/>
    <p:sldId id="3026" r:id="rId17"/>
    <p:sldId id="523" r:id="rId18"/>
  </p:sldIdLst>
  <p:sldSz cx="9144000" cy="6858000" type="screen4x3"/>
  <p:notesSz cx="6669088" cy="9926638"/>
  <p:defaultTextStyle>
    <a:defPPr>
      <a:defRPr lang="ja-JP"/>
    </a:defPPr>
    <a:lvl1pPr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1pPr>
    <a:lvl2pPr marL="457200"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2pPr>
    <a:lvl3pPr marL="914400"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3pPr>
    <a:lvl4pPr marL="1371600"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4pPr>
    <a:lvl5pPr marL="1828800"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54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54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54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54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中村 貴司" initials="中村" lastIdx="3" clrIdx="0">
    <p:extLst>
      <p:ext uri="{19B8F6BF-5375-455C-9EA6-DF929625EA0E}">
        <p15:presenceInfo xmlns:p15="http://schemas.microsoft.com/office/powerpoint/2012/main" userId="b97268ff653fac1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DB68"/>
    <a:srgbClr val="FF6600"/>
    <a:srgbClr val="990033"/>
    <a:srgbClr val="CC6600"/>
    <a:srgbClr val="CC9900"/>
    <a:srgbClr val="FF0000"/>
    <a:srgbClr val="99EB35"/>
    <a:srgbClr val="FF3399"/>
    <a:srgbClr val="91BD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84" autoAdjust="0"/>
    <p:restoredTop sz="94476" autoAdjust="0"/>
  </p:normalViewPr>
  <p:slideViewPr>
    <p:cSldViewPr>
      <p:cViewPr varScale="1">
        <p:scale>
          <a:sx n="95" d="100"/>
          <a:sy n="95" d="100"/>
        </p:scale>
        <p:origin x="1186"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areaChart>
        <c:grouping val="standard"/>
        <c:varyColors val="0"/>
        <c:ser>
          <c:idx val="2"/>
          <c:order val="2"/>
          <c:tx>
            <c:strRef>
              <c:f>'nme_R031.858256.20260708103144.'!$D$2</c:f>
              <c:strCache>
                <c:ptCount val="1"/>
                <c:pt idx="0">
                  <c:v>ネットの資金需要</c:v>
                </c:pt>
              </c:strCache>
            </c:strRef>
          </c:tx>
          <c:spPr>
            <a:solidFill>
              <a:schemeClr val="bg1">
                <a:lumMod val="65000"/>
                <a:alpha val="64000"/>
              </a:schemeClr>
            </a:solidFill>
            <a:ln>
              <a:noFill/>
            </a:ln>
            <a:effectLst/>
          </c:spPr>
          <c:cat>
            <c:strRef>
              <c:f>'nme_R031.858256.20260708103144.'!$A$3:$A$32</c:f>
              <c:strCache>
                <c:ptCount val="30"/>
                <c:pt idx="0">
                  <c:v>1980年度</c:v>
                </c:pt>
                <c:pt idx="1">
                  <c:v>1981年度</c:v>
                </c:pt>
                <c:pt idx="2">
                  <c:v>1982年度</c:v>
                </c:pt>
                <c:pt idx="3">
                  <c:v>1983年度</c:v>
                </c:pt>
                <c:pt idx="4">
                  <c:v>1984年度</c:v>
                </c:pt>
                <c:pt idx="5">
                  <c:v>1985年度</c:v>
                </c:pt>
                <c:pt idx="6">
                  <c:v>1986年度</c:v>
                </c:pt>
                <c:pt idx="7">
                  <c:v>1987年度</c:v>
                </c:pt>
                <c:pt idx="8">
                  <c:v>1988年度</c:v>
                </c:pt>
                <c:pt idx="9">
                  <c:v>1989年度</c:v>
                </c:pt>
                <c:pt idx="10">
                  <c:v>1990年度</c:v>
                </c:pt>
                <c:pt idx="11">
                  <c:v>1991年度</c:v>
                </c:pt>
                <c:pt idx="12">
                  <c:v>1992年度</c:v>
                </c:pt>
                <c:pt idx="13">
                  <c:v>1993年度</c:v>
                </c:pt>
                <c:pt idx="14">
                  <c:v>1994年度</c:v>
                </c:pt>
                <c:pt idx="15">
                  <c:v>1995年度</c:v>
                </c:pt>
                <c:pt idx="16">
                  <c:v>1996年度</c:v>
                </c:pt>
                <c:pt idx="17">
                  <c:v>1997年度</c:v>
                </c:pt>
                <c:pt idx="18">
                  <c:v>1998年度</c:v>
                </c:pt>
                <c:pt idx="19">
                  <c:v>1999年度</c:v>
                </c:pt>
                <c:pt idx="20">
                  <c:v>2000年度</c:v>
                </c:pt>
                <c:pt idx="21">
                  <c:v>2001年度</c:v>
                </c:pt>
                <c:pt idx="22">
                  <c:v>2002年度</c:v>
                </c:pt>
                <c:pt idx="23">
                  <c:v>2003年度</c:v>
                </c:pt>
                <c:pt idx="24">
                  <c:v>2004年度</c:v>
                </c:pt>
                <c:pt idx="25">
                  <c:v>2005年度</c:v>
                </c:pt>
                <c:pt idx="26">
                  <c:v>2006年度</c:v>
                </c:pt>
                <c:pt idx="27">
                  <c:v>2007年度</c:v>
                </c:pt>
                <c:pt idx="28">
                  <c:v>2008年度</c:v>
                </c:pt>
                <c:pt idx="29">
                  <c:v>2009年度</c:v>
                </c:pt>
              </c:strCache>
            </c:strRef>
          </c:cat>
          <c:val>
            <c:numRef>
              <c:f>'nme_R031.858256.20260708103144.'!$D$3:$D$32</c:f>
              <c:numCache>
                <c:formatCode>0.00%</c:formatCode>
                <c:ptCount val="30"/>
                <c:pt idx="0">
                  <c:v>-0.11255077485375996</c:v>
                </c:pt>
                <c:pt idx="1">
                  <c:v>-9.2893145713619577E-2</c:v>
                </c:pt>
                <c:pt idx="2">
                  <c:v>-9.4544956815327763E-2</c:v>
                </c:pt>
                <c:pt idx="3">
                  <c:v>-8.7589304667650372E-2</c:v>
                </c:pt>
                <c:pt idx="4">
                  <c:v>-7.0486026400344667E-2</c:v>
                </c:pt>
                <c:pt idx="5">
                  <c:v>-6.6082964483917525E-2</c:v>
                </c:pt>
                <c:pt idx="6">
                  <c:v>-7.1681590714133769E-2</c:v>
                </c:pt>
                <c:pt idx="7">
                  <c:v>-6.5241554780929564E-2</c:v>
                </c:pt>
                <c:pt idx="8">
                  <c:v>-3.3363374858390416E-2</c:v>
                </c:pt>
                <c:pt idx="9">
                  <c:v>-6.6325274378602556E-2</c:v>
                </c:pt>
                <c:pt idx="10">
                  <c:v>-6.283278316872673E-2</c:v>
                </c:pt>
                <c:pt idx="11">
                  <c:v>-4.2967215897717854E-2</c:v>
                </c:pt>
                <c:pt idx="12">
                  <c:v>-8.480274206858647E-2</c:v>
                </c:pt>
                <c:pt idx="13">
                  <c:v>-6.5984041693500056E-2</c:v>
                </c:pt>
                <c:pt idx="14">
                  <c:v>-4.6635448858839003E-2</c:v>
                </c:pt>
                <c:pt idx="15">
                  <c:v>-5.6774219472013498E-2</c:v>
                </c:pt>
                <c:pt idx="16">
                  <c:v>-4.4716338260893135E-2</c:v>
                </c:pt>
                <c:pt idx="17">
                  <c:v>-5.9388111163095787E-2</c:v>
                </c:pt>
                <c:pt idx="18">
                  <c:v>-6.0315411084031142E-2</c:v>
                </c:pt>
                <c:pt idx="19">
                  <c:v>-2.6964180546986641E-2</c:v>
                </c:pt>
                <c:pt idx="20">
                  <c:v>-2.9885019166117202E-2</c:v>
                </c:pt>
                <c:pt idx="21">
                  <c:v>-3.7872380681895301E-2</c:v>
                </c:pt>
                <c:pt idx="22">
                  <c:v>-2.3147732320395065E-2</c:v>
                </c:pt>
                <c:pt idx="23">
                  <c:v>2.0898333662448924E-2</c:v>
                </c:pt>
                <c:pt idx="24">
                  <c:v>-8.0591288983182414E-3</c:v>
                </c:pt>
                <c:pt idx="25">
                  <c:v>3.6986271695972892E-3</c:v>
                </c:pt>
                <c:pt idx="26">
                  <c:v>4.896684056918104E-3</c:v>
                </c:pt>
                <c:pt idx="27">
                  <c:v>3.0070900921143926E-2</c:v>
                </c:pt>
                <c:pt idx="28">
                  <c:v>-5.7099947771340103E-3</c:v>
                </c:pt>
                <c:pt idx="29">
                  <c:v>-3.2652715951094445E-2</c:v>
                </c:pt>
              </c:numCache>
            </c:numRef>
          </c:val>
          <c:extLst>
            <c:ext xmlns:c16="http://schemas.microsoft.com/office/drawing/2014/chart" uri="{C3380CC4-5D6E-409C-BE32-E72D297353CC}">
              <c16:uniqueId val="{00000000-E351-40E2-B72F-03DEEC303F1D}"/>
            </c:ext>
          </c:extLst>
        </c:ser>
        <c:dLbls>
          <c:showLegendKey val="0"/>
          <c:showVal val="0"/>
          <c:showCatName val="0"/>
          <c:showSerName val="0"/>
          <c:showPercent val="0"/>
          <c:showBubbleSize val="0"/>
        </c:dLbls>
        <c:axId val="867171663"/>
        <c:axId val="385442831"/>
      </c:areaChart>
      <c:lineChart>
        <c:grouping val="standard"/>
        <c:varyColors val="0"/>
        <c:ser>
          <c:idx val="0"/>
          <c:order val="0"/>
          <c:tx>
            <c:strRef>
              <c:f>'nme_R031.858256.20260708103144.'!$B$2</c:f>
              <c:strCache>
                <c:ptCount val="1"/>
                <c:pt idx="0">
                  <c:v>非金融法人企業資金過不足</c:v>
                </c:pt>
              </c:strCache>
            </c:strRef>
          </c:tx>
          <c:spPr>
            <a:ln w="28575" cap="rnd">
              <a:solidFill>
                <a:schemeClr val="accent1"/>
              </a:solidFill>
              <a:round/>
            </a:ln>
            <a:effectLst/>
          </c:spPr>
          <c:marker>
            <c:symbol val="none"/>
          </c:marker>
          <c:cat>
            <c:strRef>
              <c:f>'nme_R031.858256.20260708103144.'!$A$3:$A$32</c:f>
              <c:strCache>
                <c:ptCount val="30"/>
                <c:pt idx="0">
                  <c:v>1980年度</c:v>
                </c:pt>
                <c:pt idx="1">
                  <c:v>1981年度</c:v>
                </c:pt>
                <c:pt idx="2">
                  <c:v>1982年度</c:v>
                </c:pt>
                <c:pt idx="3">
                  <c:v>1983年度</c:v>
                </c:pt>
                <c:pt idx="4">
                  <c:v>1984年度</c:v>
                </c:pt>
                <c:pt idx="5">
                  <c:v>1985年度</c:v>
                </c:pt>
                <c:pt idx="6">
                  <c:v>1986年度</c:v>
                </c:pt>
                <c:pt idx="7">
                  <c:v>1987年度</c:v>
                </c:pt>
                <c:pt idx="8">
                  <c:v>1988年度</c:v>
                </c:pt>
                <c:pt idx="9">
                  <c:v>1989年度</c:v>
                </c:pt>
                <c:pt idx="10">
                  <c:v>1990年度</c:v>
                </c:pt>
                <c:pt idx="11">
                  <c:v>1991年度</c:v>
                </c:pt>
                <c:pt idx="12">
                  <c:v>1992年度</c:v>
                </c:pt>
                <c:pt idx="13">
                  <c:v>1993年度</c:v>
                </c:pt>
                <c:pt idx="14">
                  <c:v>1994年度</c:v>
                </c:pt>
                <c:pt idx="15">
                  <c:v>1995年度</c:v>
                </c:pt>
                <c:pt idx="16">
                  <c:v>1996年度</c:v>
                </c:pt>
                <c:pt idx="17">
                  <c:v>1997年度</c:v>
                </c:pt>
                <c:pt idx="18">
                  <c:v>1998年度</c:v>
                </c:pt>
                <c:pt idx="19">
                  <c:v>1999年度</c:v>
                </c:pt>
                <c:pt idx="20">
                  <c:v>2000年度</c:v>
                </c:pt>
                <c:pt idx="21">
                  <c:v>2001年度</c:v>
                </c:pt>
                <c:pt idx="22">
                  <c:v>2002年度</c:v>
                </c:pt>
                <c:pt idx="23">
                  <c:v>2003年度</c:v>
                </c:pt>
                <c:pt idx="24">
                  <c:v>2004年度</c:v>
                </c:pt>
                <c:pt idx="25">
                  <c:v>2005年度</c:v>
                </c:pt>
                <c:pt idx="26">
                  <c:v>2006年度</c:v>
                </c:pt>
                <c:pt idx="27">
                  <c:v>2007年度</c:v>
                </c:pt>
                <c:pt idx="28">
                  <c:v>2008年度</c:v>
                </c:pt>
                <c:pt idx="29">
                  <c:v>2009年度</c:v>
                </c:pt>
              </c:strCache>
            </c:strRef>
          </c:cat>
          <c:val>
            <c:numRef>
              <c:f>'nme_R031.858256.20260708103144.'!$B$3:$B$32</c:f>
              <c:numCache>
                <c:formatCode>0.00%</c:formatCode>
                <c:ptCount val="30"/>
                <c:pt idx="0">
                  <c:v>-6.9366633397201574E-2</c:v>
                </c:pt>
                <c:pt idx="1">
                  <c:v>-4.6669893671329947E-2</c:v>
                </c:pt>
                <c:pt idx="2">
                  <c:v>-6.0880031633514721E-2</c:v>
                </c:pt>
                <c:pt idx="3">
                  <c:v>-4.3728510347411646E-2</c:v>
                </c:pt>
                <c:pt idx="4">
                  <c:v>-4.7283855613057944E-2</c:v>
                </c:pt>
                <c:pt idx="5">
                  <c:v>-5.6453028600761269E-2</c:v>
                </c:pt>
                <c:pt idx="6">
                  <c:v>-6.6982327216460621E-2</c:v>
                </c:pt>
                <c:pt idx="7">
                  <c:v>-7.1272523321355127E-2</c:v>
                </c:pt>
                <c:pt idx="8">
                  <c:v>-5.3242111649233308E-2</c:v>
                </c:pt>
                <c:pt idx="9">
                  <c:v>-8.0983886899557864E-2</c:v>
                </c:pt>
                <c:pt idx="10">
                  <c:v>-8.7681847667501325E-2</c:v>
                </c:pt>
                <c:pt idx="11">
                  <c:v>-7.8681803248089766E-2</c:v>
                </c:pt>
                <c:pt idx="12">
                  <c:v>-8.1465998531625908E-2</c:v>
                </c:pt>
                <c:pt idx="13">
                  <c:v>-4.8277524017441911E-2</c:v>
                </c:pt>
                <c:pt idx="14">
                  <c:v>-1.0250954884028487E-2</c:v>
                </c:pt>
                <c:pt idx="15">
                  <c:v>-2.1920681480290916E-2</c:v>
                </c:pt>
                <c:pt idx="16">
                  <c:v>-1.320773025430577E-3</c:v>
                </c:pt>
                <c:pt idx="17">
                  <c:v>-2.0951576566710064E-2</c:v>
                </c:pt>
                <c:pt idx="18">
                  <c:v>5.520895979350085E-2</c:v>
                </c:pt>
                <c:pt idx="19">
                  <c:v>4.6234147048449366E-2</c:v>
                </c:pt>
                <c:pt idx="20">
                  <c:v>3.5829848043754768E-2</c:v>
                </c:pt>
                <c:pt idx="21">
                  <c:v>4.1570384529601961E-2</c:v>
                </c:pt>
                <c:pt idx="22">
                  <c:v>4.8347007564375578E-2</c:v>
                </c:pt>
                <c:pt idx="23">
                  <c:v>0.10526493805031924</c:v>
                </c:pt>
                <c:pt idx="24">
                  <c:v>5.6967573711520343E-2</c:v>
                </c:pt>
                <c:pt idx="25">
                  <c:v>4.1354232931832262E-2</c:v>
                </c:pt>
                <c:pt idx="26">
                  <c:v>1.6582846907332714E-2</c:v>
                </c:pt>
                <c:pt idx="27">
                  <c:v>3.9668145457492303E-2</c:v>
                </c:pt>
                <c:pt idx="28">
                  <c:v>2.3846955800734451E-2</c:v>
                </c:pt>
                <c:pt idx="29">
                  <c:v>4.3843539007873168E-2</c:v>
                </c:pt>
              </c:numCache>
            </c:numRef>
          </c:val>
          <c:smooth val="0"/>
          <c:extLst>
            <c:ext xmlns:c16="http://schemas.microsoft.com/office/drawing/2014/chart" uri="{C3380CC4-5D6E-409C-BE32-E72D297353CC}">
              <c16:uniqueId val="{00000001-E351-40E2-B72F-03DEEC303F1D}"/>
            </c:ext>
          </c:extLst>
        </c:ser>
        <c:ser>
          <c:idx val="1"/>
          <c:order val="1"/>
          <c:tx>
            <c:strRef>
              <c:f>'nme_R031.858256.20260708103144.'!$C$2</c:f>
              <c:strCache>
                <c:ptCount val="1"/>
                <c:pt idx="0">
                  <c:v>一般政府資金過不足</c:v>
                </c:pt>
              </c:strCache>
            </c:strRef>
          </c:tx>
          <c:spPr>
            <a:ln w="28575" cap="rnd">
              <a:solidFill>
                <a:schemeClr val="accent2"/>
              </a:solidFill>
              <a:round/>
            </a:ln>
            <a:effectLst/>
          </c:spPr>
          <c:marker>
            <c:symbol val="none"/>
          </c:marker>
          <c:cat>
            <c:strRef>
              <c:f>'nme_R031.858256.20260708103144.'!$A$3:$A$32</c:f>
              <c:strCache>
                <c:ptCount val="30"/>
                <c:pt idx="0">
                  <c:v>1980年度</c:v>
                </c:pt>
                <c:pt idx="1">
                  <c:v>1981年度</c:v>
                </c:pt>
                <c:pt idx="2">
                  <c:v>1982年度</c:v>
                </c:pt>
                <c:pt idx="3">
                  <c:v>1983年度</c:v>
                </c:pt>
                <c:pt idx="4">
                  <c:v>1984年度</c:v>
                </c:pt>
                <c:pt idx="5">
                  <c:v>1985年度</c:v>
                </c:pt>
                <c:pt idx="6">
                  <c:v>1986年度</c:v>
                </c:pt>
                <c:pt idx="7">
                  <c:v>1987年度</c:v>
                </c:pt>
                <c:pt idx="8">
                  <c:v>1988年度</c:v>
                </c:pt>
                <c:pt idx="9">
                  <c:v>1989年度</c:v>
                </c:pt>
                <c:pt idx="10">
                  <c:v>1990年度</c:v>
                </c:pt>
                <c:pt idx="11">
                  <c:v>1991年度</c:v>
                </c:pt>
                <c:pt idx="12">
                  <c:v>1992年度</c:v>
                </c:pt>
                <c:pt idx="13">
                  <c:v>1993年度</c:v>
                </c:pt>
                <c:pt idx="14">
                  <c:v>1994年度</c:v>
                </c:pt>
                <c:pt idx="15">
                  <c:v>1995年度</c:v>
                </c:pt>
                <c:pt idx="16">
                  <c:v>1996年度</c:v>
                </c:pt>
                <c:pt idx="17">
                  <c:v>1997年度</c:v>
                </c:pt>
                <c:pt idx="18">
                  <c:v>1998年度</c:v>
                </c:pt>
                <c:pt idx="19">
                  <c:v>1999年度</c:v>
                </c:pt>
                <c:pt idx="20">
                  <c:v>2000年度</c:v>
                </c:pt>
                <c:pt idx="21">
                  <c:v>2001年度</c:v>
                </c:pt>
                <c:pt idx="22">
                  <c:v>2002年度</c:v>
                </c:pt>
                <c:pt idx="23">
                  <c:v>2003年度</c:v>
                </c:pt>
                <c:pt idx="24">
                  <c:v>2004年度</c:v>
                </c:pt>
                <c:pt idx="25">
                  <c:v>2005年度</c:v>
                </c:pt>
                <c:pt idx="26">
                  <c:v>2006年度</c:v>
                </c:pt>
                <c:pt idx="27">
                  <c:v>2007年度</c:v>
                </c:pt>
                <c:pt idx="28">
                  <c:v>2008年度</c:v>
                </c:pt>
                <c:pt idx="29">
                  <c:v>2009年度</c:v>
                </c:pt>
              </c:strCache>
            </c:strRef>
          </c:cat>
          <c:val>
            <c:numRef>
              <c:f>'nme_R031.858256.20260708103144.'!$C$3:$C$32</c:f>
              <c:numCache>
                <c:formatCode>0.00%</c:formatCode>
                <c:ptCount val="30"/>
                <c:pt idx="0">
                  <c:v>-4.3184141456558384E-2</c:v>
                </c:pt>
                <c:pt idx="1">
                  <c:v>-4.622325204228963E-2</c:v>
                </c:pt>
                <c:pt idx="2">
                  <c:v>-3.3664925181813049E-2</c:v>
                </c:pt>
                <c:pt idx="3">
                  <c:v>-4.3860794320238726E-2</c:v>
                </c:pt>
                <c:pt idx="4">
                  <c:v>-2.3202170787286723E-2</c:v>
                </c:pt>
                <c:pt idx="5">
                  <c:v>-9.6299358831562539E-3</c:v>
                </c:pt>
                <c:pt idx="6">
                  <c:v>-4.6992634976731574E-3</c:v>
                </c:pt>
                <c:pt idx="7">
                  <c:v>6.0309685404255683E-3</c:v>
                </c:pt>
                <c:pt idx="8">
                  <c:v>1.9878736790842889E-2</c:v>
                </c:pt>
                <c:pt idx="9">
                  <c:v>1.4658612520955303E-2</c:v>
                </c:pt>
                <c:pt idx="10">
                  <c:v>2.4849064498774585E-2</c:v>
                </c:pt>
                <c:pt idx="11">
                  <c:v>3.5714587350371911E-2</c:v>
                </c:pt>
                <c:pt idx="12">
                  <c:v>-3.3367435369605655E-3</c:v>
                </c:pt>
                <c:pt idx="13">
                  <c:v>-1.7706517676058145E-2</c:v>
                </c:pt>
                <c:pt idx="14">
                  <c:v>-3.6384493974810514E-2</c:v>
                </c:pt>
                <c:pt idx="15">
                  <c:v>-3.4853537991722583E-2</c:v>
                </c:pt>
                <c:pt idx="16">
                  <c:v>-4.3395565235462563E-2</c:v>
                </c:pt>
                <c:pt idx="17">
                  <c:v>-3.843653459638572E-2</c:v>
                </c:pt>
                <c:pt idx="18">
                  <c:v>-0.11552437087753199</c:v>
                </c:pt>
                <c:pt idx="19">
                  <c:v>-7.3198327595436014E-2</c:v>
                </c:pt>
                <c:pt idx="20">
                  <c:v>-6.5714867209871963E-2</c:v>
                </c:pt>
                <c:pt idx="21">
                  <c:v>-7.9442765211497263E-2</c:v>
                </c:pt>
                <c:pt idx="22">
                  <c:v>-7.1494739884770647E-2</c:v>
                </c:pt>
                <c:pt idx="23">
                  <c:v>-8.4366604387870317E-2</c:v>
                </c:pt>
                <c:pt idx="24">
                  <c:v>-6.5026702609838588E-2</c:v>
                </c:pt>
                <c:pt idx="25">
                  <c:v>-3.7655605762234971E-2</c:v>
                </c:pt>
                <c:pt idx="26">
                  <c:v>-1.1686162850414612E-2</c:v>
                </c:pt>
                <c:pt idx="27">
                  <c:v>-9.5972445363483785E-3</c:v>
                </c:pt>
                <c:pt idx="28">
                  <c:v>-2.955695057786846E-2</c:v>
                </c:pt>
                <c:pt idx="29">
                  <c:v>-7.6496254958967613E-2</c:v>
                </c:pt>
              </c:numCache>
            </c:numRef>
          </c:val>
          <c:smooth val="0"/>
          <c:extLst>
            <c:ext xmlns:c16="http://schemas.microsoft.com/office/drawing/2014/chart" uri="{C3380CC4-5D6E-409C-BE32-E72D297353CC}">
              <c16:uniqueId val="{00000002-E351-40E2-B72F-03DEEC303F1D}"/>
            </c:ext>
          </c:extLst>
        </c:ser>
        <c:dLbls>
          <c:showLegendKey val="0"/>
          <c:showVal val="0"/>
          <c:showCatName val="0"/>
          <c:showSerName val="0"/>
          <c:showPercent val="0"/>
          <c:showBubbleSize val="0"/>
        </c:dLbls>
        <c:marker val="1"/>
        <c:smooth val="0"/>
        <c:axId val="867171663"/>
        <c:axId val="385442831"/>
      </c:lineChart>
      <c:catAx>
        <c:axId val="867171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385442831"/>
        <c:crosses val="autoZero"/>
        <c:auto val="1"/>
        <c:lblAlgn val="ctr"/>
        <c:lblOffset val="100"/>
        <c:noMultiLvlLbl val="0"/>
      </c:catAx>
      <c:valAx>
        <c:axId val="38544283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8671716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areaChart>
        <c:grouping val="standard"/>
        <c:varyColors val="0"/>
        <c:ser>
          <c:idx val="2"/>
          <c:order val="2"/>
          <c:tx>
            <c:strRef>
              <c:f>'nme_R031.3647686.20260626064039'!$J$5</c:f>
              <c:strCache>
                <c:ptCount val="1"/>
                <c:pt idx="0">
                  <c:v>ネットの資金需要（対ＧＤＰ比）</c:v>
                </c:pt>
              </c:strCache>
            </c:strRef>
          </c:tx>
          <c:spPr>
            <a:solidFill>
              <a:schemeClr val="bg1">
                <a:lumMod val="65000"/>
              </a:schemeClr>
            </a:solidFill>
            <a:ln>
              <a:noFill/>
            </a:ln>
            <a:effectLst/>
          </c:spPr>
          <c:cat>
            <c:numRef>
              <c:f>'nme_R031.3647686.20260626064039'!$G$6:$G$51</c:f>
              <c:numCache>
                <c:formatCode>mmm\-yy</c:formatCode>
                <c:ptCount val="46"/>
                <c:pt idx="0">
                  <c:v>41609</c:v>
                </c:pt>
                <c:pt idx="1">
                  <c:v>41699</c:v>
                </c:pt>
                <c:pt idx="2">
                  <c:v>41791</c:v>
                </c:pt>
                <c:pt idx="3">
                  <c:v>41883</c:v>
                </c:pt>
                <c:pt idx="4">
                  <c:v>41974</c:v>
                </c:pt>
                <c:pt idx="5">
                  <c:v>42064</c:v>
                </c:pt>
                <c:pt idx="6">
                  <c:v>42156</c:v>
                </c:pt>
                <c:pt idx="7">
                  <c:v>42248</c:v>
                </c:pt>
                <c:pt idx="8">
                  <c:v>42339</c:v>
                </c:pt>
                <c:pt idx="9">
                  <c:v>42430</c:v>
                </c:pt>
                <c:pt idx="10">
                  <c:v>42522</c:v>
                </c:pt>
                <c:pt idx="11">
                  <c:v>42614</c:v>
                </c:pt>
                <c:pt idx="12">
                  <c:v>42705</c:v>
                </c:pt>
                <c:pt idx="13">
                  <c:v>42795</c:v>
                </c:pt>
                <c:pt idx="14">
                  <c:v>42887</c:v>
                </c:pt>
                <c:pt idx="15">
                  <c:v>42979</c:v>
                </c:pt>
                <c:pt idx="16">
                  <c:v>43070</c:v>
                </c:pt>
                <c:pt idx="17">
                  <c:v>43160</c:v>
                </c:pt>
                <c:pt idx="18">
                  <c:v>43252</c:v>
                </c:pt>
                <c:pt idx="19">
                  <c:v>43344</c:v>
                </c:pt>
                <c:pt idx="20">
                  <c:v>43435</c:v>
                </c:pt>
                <c:pt idx="21">
                  <c:v>43525</c:v>
                </c:pt>
                <c:pt idx="22">
                  <c:v>43617</c:v>
                </c:pt>
                <c:pt idx="23">
                  <c:v>43709</c:v>
                </c:pt>
                <c:pt idx="24">
                  <c:v>43800</c:v>
                </c:pt>
                <c:pt idx="25">
                  <c:v>43891</c:v>
                </c:pt>
                <c:pt idx="26">
                  <c:v>43983</c:v>
                </c:pt>
                <c:pt idx="27">
                  <c:v>44075</c:v>
                </c:pt>
                <c:pt idx="28">
                  <c:v>44166</c:v>
                </c:pt>
                <c:pt idx="29">
                  <c:v>44256</c:v>
                </c:pt>
                <c:pt idx="30">
                  <c:v>44348</c:v>
                </c:pt>
                <c:pt idx="31">
                  <c:v>44440</c:v>
                </c:pt>
                <c:pt idx="32">
                  <c:v>44531</c:v>
                </c:pt>
                <c:pt idx="33">
                  <c:v>44621</c:v>
                </c:pt>
                <c:pt idx="34">
                  <c:v>44713</c:v>
                </c:pt>
                <c:pt idx="35">
                  <c:v>44805</c:v>
                </c:pt>
                <c:pt idx="36">
                  <c:v>44896</c:v>
                </c:pt>
                <c:pt idx="37">
                  <c:v>44986</c:v>
                </c:pt>
                <c:pt idx="38">
                  <c:v>45078</c:v>
                </c:pt>
                <c:pt idx="39">
                  <c:v>45170</c:v>
                </c:pt>
                <c:pt idx="40">
                  <c:v>45261</c:v>
                </c:pt>
                <c:pt idx="41">
                  <c:v>45352</c:v>
                </c:pt>
                <c:pt idx="42">
                  <c:v>45444</c:v>
                </c:pt>
                <c:pt idx="43">
                  <c:v>45536</c:v>
                </c:pt>
                <c:pt idx="44">
                  <c:v>45627</c:v>
                </c:pt>
                <c:pt idx="45">
                  <c:v>45717</c:v>
                </c:pt>
              </c:numCache>
            </c:numRef>
          </c:cat>
          <c:val>
            <c:numRef>
              <c:f>'nme_R031.3647686.20260626064039'!$J$6:$J$51</c:f>
              <c:numCache>
                <c:formatCode>0.00%</c:formatCode>
                <c:ptCount val="46"/>
                <c:pt idx="0">
                  <c:v>-1.872648848870485E-2</c:v>
                </c:pt>
                <c:pt idx="1">
                  <c:v>-9.9104539026511305E-3</c:v>
                </c:pt>
                <c:pt idx="2">
                  <c:v>-1.0544777895812905E-2</c:v>
                </c:pt>
                <c:pt idx="3">
                  <c:v>-8.2171515476607542E-3</c:v>
                </c:pt>
                <c:pt idx="4">
                  <c:v>-6.4940919198177294E-3</c:v>
                </c:pt>
                <c:pt idx="5">
                  <c:v>-1.0993639509593573E-2</c:v>
                </c:pt>
                <c:pt idx="6">
                  <c:v>3.6250366483153635E-3</c:v>
                </c:pt>
                <c:pt idx="7">
                  <c:v>-2.6517923818194294E-3</c:v>
                </c:pt>
                <c:pt idx="8">
                  <c:v>1.0486575422125987E-2</c:v>
                </c:pt>
                <c:pt idx="9">
                  <c:v>1.8495662220053534E-2</c:v>
                </c:pt>
                <c:pt idx="10">
                  <c:v>1.3792371252530649E-2</c:v>
                </c:pt>
                <c:pt idx="11">
                  <c:v>1.1963065766016691E-2</c:v>
                </c:pt>
                <c:pt idx="12">
                  <c:v>4.776962207293135E-3</c:v>
                </c:pt>
                <c:pt idx="13">
                  <c:v>-7.1475471109080793E-3</c:v>
                </c:pt>
                <c:pt idx="14">
                  <c:v>9.4423051454863775E-4</c:v>
                </c:pt>
                <c:pt idx="15">
                  <c:v>5.9816313186449206E-3</c:v>
                </c:pt>
                <c:pt idx="16">
                  <c:v>7.1288468315375319E-3</c:v>
                </c:pt>
                <c:pt idx="17">
                  <c:v>1.2906189415711675E-2</c:v>
                </c:pt>
                <c:pt idx="18">
                  <c:v>2.9396142884300031E-3</c:v>
                </c:pt>
                <c:pt idx="19">
                  <c:v>6.3061532790262328E-3</c:v>
                </c:pt>
                <c:pt idx="20">
                  <c:v>4.2637741539616348E-3</c:v>
                </c:pt>
                <c:pt idx="21">
                  <c:v>4.0587469353103997E-3</c:v>
                </c:pt>
                <c:pt idx="22">
                  <c:v>4.4710841702426379E-3</c:v>
                </c:pt>
                <c:pt idx="23">
                  <c:v>7.6056288819598954E-3</c:v>
                </c:pt>
                <c:pt idx="24">
                  <c:v>-3.576945405410909E-3</c:v>
                </c:pt>
                <c:pt idx="25">
                  <c:v>-6.8685300608615947E-3</c:v>
                </c:pt>
                <c:pt idx="26">
                  <c:v>-5.8300230535285887E-2</c:v>
                </c:pt>
                <c:pt idx="27">
                  <c:v>-8.7086167506581685E-2</c:v>
                </c:pt>
                <c:pt idx="28">
                  <c:v>-7.1210451385867193E-2</c:v>
                </c:pt>
                <c:pt idx="29">
                  <c:v>-9.3139183955924951E-2</c:v>
                </c:pt>
                <c:pt idx="30">
                  <c:v>-5.2071458820875535E-2</c:v>
                </c:pt>
                <c:pt idx="31">
                  <c:v>-3.4156189846005769E-2</c:v>
                </c:pt>
                <c:pt idx="32">
                  <c:v>-4.7081065392246137E-2</c:v>
                </c:pt>
                <c:pt idx="33">
                  <c:v>-3.7169413495741349E-2</c:v>
                </c:pt>
                <c:pt idx="34">
                  <c:v>-3.9731996854798862E-2</c:v>
                </c:pt>
                <c:pt idx="35">
                  <c:v>-3.5662019455346264E-2</c:v>
                </c:pt>
                <c:pt idx="36">
                  <c:v>-4.1419018715159586E-2</c:v>
                </c:pt>
                <c:pt idx="37">
                  <c:v>-2.216512742399426E-2</c:v>
                </c:pt>
                <c:pt idx="38">
                  <c:v>-1.0649225546808488E-3</c:v>
                </c:pt>
                <c:pt idx="39">
                  <c:v>-8.7134258440752198E-3</c:v>
                </c:pt>
                <c:pt idx="40">
                  <c:v>4.8457895558692348E-3</c:v>
                </c:pt>
                <c:pt idx="41">
                  <c:v>-3.8653298268682881E-3</c:v>
                </c:pt>
                <c:pt idx="42">
                  <c:v>3.2583782962720379E-4</c:v>
                </c:pt>
                <c:pt idx="43">
                  <c:v>1.2599059357580922E-2</c:v>
                </c:pt>
                <c:pt idx="44">
                  <c:v>2.1733857815933511E-2</c:v>
                </c:pt>
                <c:pt idx="45">
                  <c:v>2.879294658447764E-2</c:v>
                </c:pt>
              </c:numCache>
            </c:numRef>
          </c:val>
          <c:extLst>
            <c:ext xmlns:c16="http://schemas.microsoft.com/office/drawing/2014/chart" uri="{C3380CC4-5D6E-409C-BE32-E72D297353CC}">
              <c16:uniqueId val="{00000000-A054-442D-BE22-03DF36986C8D}"/>
            </c:ext>
          </c:extLst>
        </c:ser>
        <c:dLbls>
          <c:showLegendKey val="0"/>
          <c:showVal val="0"/>
          <c:showCatName val="0"/>
          <c:showSerName val="0"/>
          <c:showPercent val="0"/>
          <c:showBubbleSize val="0"/>
        </c:dLbls>
        <c:axId val="142472975"/>
        <c:axId val="2093387280"/>
      </c:areaChart>
      <c:lineChart>
        <c:grouping val="standard"/>
        <c:varyColors val="0"/>
        <c:ser>
          <c:idx val="0"/>
          <c:order val="0"/>
          <c:tx>
            <c:strRef>
              <c:f>'nme_R031.3647686.20260626064039'!$H$5</c:f>
              <c:strCache>
                <c:ptCount val="1"/>
                <c:pt idx="0">
                  <c:v>非金融法人企業（兆円）</c:v>
                </c:pt>
              </c:strCache>
            </c:strRef>
          </c:tx>
          <c:spPr>
            <a:ln w="28575" cap="rnd">
              <a:solidFill>
                <a:schemeClr val="accent1"/>
              </a:solidFill>
              <a:round/>
            </a:ln>
            <a:effectLst/>
          </c:spPr>
          <c:marker>
            <c:symbol val="none"/>
          </c:marker>
          <c:cat>
            <c:numRef>
              <c:f>'nme_R031.3647686.20260626064039'!$G$6:$G$51</c:f>
              <c:numCache>
                <c:formatCode>mmm\-yy</c:formatCode>
                <c:ptCount val="46"/>
                <c:pt idx="0">
                  <c:v>41609</c:v>
                </c:pt>
                <c:pt idx="1">
                  <c:v>41699</c:v>
                </c:pt>
                <c:pt idx="2">
                  <c:v>41791</c:v>
                </c:pt>
                <c:pt idx="3">
                  <c:v>41883</c:v>
                </c:pt>
                <c:pt idx="4">
                  <c:v>41974</c:v>
                </c:pt>
                <c:pt idx="5">
                  <c:v>42064</c:v>
                </c:pt>
                <c:pt idx="6">
                  <c:v>42156</c:v>
                </c:pt>
                <c:pt idx="7">
                  <c:v>42248</c:v>
                </c:pt>
                <c:pt idx="8">
                  <c:v>42339</c:v>
                </c:pt>
                <c:pt idx="9">
                  <c:v>42430</c:v>
                </c:pt>
                <c:pt idx="10">
                  <c:v>42522</c:v>
                </c:pt>
                <c:pt idx="11">
                  <c:v>42614</c:v>
                </c:pt>
                <c:pt idx="12">
                  <c:v>42705</c:v>
                </c:pt>
                <c:pt idx="13">
                  <c:v>42795</c:v>
                </c:pt>
                <c:pt idx="14">
                  <c:v>42887</c:v>
                </c:pt>
                <c:pt idx="15">
                  <c:v>42979</c:v>
                </c:pt>
                <c:pt idx="16">
                  <c:v>43070</c:v>
                </c:pt>
                <c:pt idx="17">
                  <c:v>43160</c:v>
                </c:pt>
                <c:pt idx="18">
                  <c:v>43252</c:v>
                </c:pt>
                <c:pt idx="19">
                  <c:v>43344</c:v>
                </c:pt>
                <c:pt idx="20">
                  <c:v>43435</c:v>
                </c:pt>
                <c:pt idx="21">
                  <c:v>43525</c:v>
                </c:pt>
                <c:pt idx="22">
                  <c:v>43617</c:v>
                </c:pt>
                <c:pt idx="23">
                  <c:v>43709</c:v>
                </c:pt>
                <c:pt idx="24">
                  <c:v>43800</c:v>
                </c:pt>
                <c:pt idx="25">
                  <c:v>43891</c:v>
                </c:pt>
                <c:pt idx="26">
                  <c:v>43983</c:v>
                </c:pt>
                <c:pt idx="27">
                  <c:v>44075</c:v>
                </c:pt>
                <c:pt idx="28">
                  <c:v>44166</c:v>
                </c:pt>
                <c:pt idx="29">
                  <c:v>44256</c:v>
                </c:pt>
                <c:pt idx="30">
                  <c:v>44348</c:v>
                </c:pt>
                <c:pt idx="31">
                  <c:v>44440</c:v>
                </c:pt>
                <c:pt idx="32">
                  <c:v>44531</c:v>
                </c:pt>
                <c:pt idx="33">
                  <c:v>44621</c:v>
                </c:pt>
                <c:pt idx="34">
                  <c:v>44713</c:v>
                </c:pt>
                <c:pt idx="35">
                  <c:v>44805</c:v>
                </c:pt>
                <c:pt idx="36">
                  <c:v>44896</c:v>
                </c:pt>
                <c:pt idx="37">
                  <c:v>44986</c:v>
                </c:pt>
                <c:pt idx="38">
                  <c:v>45078</c:v>
                </c:pt>
                <c:pt idx="39">
                  <c:v>45170</c:v>
                </c:pt>
                <c:pt idx="40">
                  <c:v>45261</c:v>
                </c:pt>
                <c:pt idx="41">
                  <c:v>45352</c:v>
                </c:pt>
                <c:pt idx="42">
                  <c:v>45444</c:v>
                </c:pt>
                <c:pt idx="43">
                  <c:v>45536</c:v>
                </c:pt>
                <c:pt idx="44">
                  <c:v>45627</c:v>
                </c:pt>
                <c:pt idx="45">
                  <c:v>45717</c:v>
                </c:pt>
              </c:numCache>
            </c:numRef>
          </c:cat>
          <c:val>
            <c:numRef>
              <c:f>'nme_R031.3647686.20260626064039'!$H$6:$H$51</c:f>
              <c:numCache>
                <c:formatCode>General</c:formatCode>
                <c:ptCount val="46"/>
                <c:pt idx="0">
                  <c:v>6.4842500000000003</c:v>
                </c:pt>
                <c:pt idx="1">
                  <c:v>6.4761499999999996</c:v>
                </c:pt>
                <c:pt idx="2">
                  <c:v>5.9997499999999997</c:v>
                </c:pt>
                <c:pt idx="3">
                  <c:v>5.9107250000000002</c:v>
                </c:pt>
                <c:pt idx="4">
                  <c:v>4.6760999999999999</c:v>
                </c:pt>
                <c:pt idx="5">
                  <c:v>4.7413499999999997</c:v>
                </c:pt>
                <c:pt idx="6">
                  <c:v>5.4284249999999998</c:v>
                </c:pt>
                <c:pt idx="7">
                  <c:v>4.3994</c:v>
                </c:pt>
                <c:pt idx="8">
                  <c:v>5.3508750000000003</c:v>
                </c:pt>
                <c:pt idx="9">
                  <c:v>5.274</c:v>
                </c:pt>
                <c:pt idx="10">
                  <c:v>3.9802249999999999</c:v>
                </c:pt>
                <c:pt idx="11">
                  <c:v>3.1555</c:v>
                </c:pt>
                <c:pt idx="12">
                  <c:v>2.67015</c:v>
                </c:pt>
                <c:pt idx="13">
                  <c:v>1.8167</c:v>
                </c:pt>
                <c:pt idx="14">
                  <c:v>3.4484499999999998</c:v>
                </c:pt>
                <c:pt idx="15">
                  <c:v>4.6511750000000003</c:v>
                </c:pt>
                <c:pt idx="16">
                  <c:v>4.8724999999999996</c:v>
                </c:pt>
                <c:pt idx="17">
                  <c:v>4.8715000000000002</c:v>
                </c:pt>
                <c:pt idx="18">
                  <c:v>3.6479499999999998</c:v>
                </c:pt>
                <c:pt idx="19">
                  <c:v>3.284875</c:v>
                </c:pt>
                <c:pt idx="20">
                  <c:v>2.9933749999999999</c:v>
                </c:pt>
                <c:pt idx="21">
                  <c:v>3.03105</c:v>
                </c:pt>
                <c:pt idx="22">
                  <c:v>3.2621250000000002</c:v>
                </c:pt>
                <c:pt idx="23">
                  <c:v>3.7961999999999998</c:v>
                </c:pt>
                <c:pt idx="24">
                  <c:v>2.4064000000000001</c:v>
                </c:pt>
                <c:pt idx="25">
                  <c:v>2.6136750000000002</c:v>
                </c:pt>
                <c:pt idx="26">
                  <c:v>0.66744999999999999</c:v>
                </c:pt>
                <c:pt idx="27">
                  <c:v>-1.0953999999999999</c:v>
                </c:pt>
                <c:pt idx="28">
                  <c:v>1.6638250000000001</c:v>
                </c:pt>
                <c:pt idx="29">
                  <c:v>0.11899999999999999</c:v>
                </c:pt>
                <c:pt idx="30">
                  <c:v>3.720075</c:v>
                </c:pt>
                <c:pt idx="31">
                  <c:v>5.209225</c:v>
                </c:pt>
                <c:pt idx="32">
                  <c:v>2.5242249999999999</c:v>
                </c:pt>
                <c:pt idx="33">
                  <c:v>3.1005750000000001</c:v>
                </c:pt>
                <c:pt idx="34">
                  <c:v>1.94675</c:v>
                </c:pt>
                <c:pt idx="35">
                  <c:v>1.2247250000000001</c:v>
                </c:pt>
                <c:pt idx="36">
                  <c:v>-0.25140000000000001</c:v>
                </c:pt>
                <c:pt idx="37">
                  <c:v>2.1674000000000002</c:v>
                </c:pt>
                <c:pt idx="38">
                  <c:v>4.0393249999999998</c:v>
                </c:pt>
                <c:pt idx="39">
                  <c:v>3.6892</c:v>
                </c:pt>
                <c:pt idx="40">
                  <c:v>5.1824000000000003</c:v>
                </c:pt>
                <c:pt idx="41">
                  <c:v>3.3991500000000001</c:v>
                </c:pt>
                <c:pt idx="42">
                  <c:v>4.1386250000000002</c:v>
                </c:pt>
                <c:pt idx="43">
                  <c:v>5.7525250000000003</c:v>
                </c:pt>
                <c:pt idx="44">
                  <c:v>6.1778750000000002</c:v>
                </c:pt>
                <c:pt idx="45">
                  <c:v>6.2580249999999999</c:v>
                </c:pt>
              </c:numCache>
            </c:numRef>
          </c:val>
          <c:smooth val="0"/>
          <c:extLst>
            <c:ext xmlns:c16="http://schemas.microsoft.com/office/drawing/2014/chart" uri="{C3380CC4-5D6E-409C-BE32-E72D297353CC}">
              <c16:uniqueId val="{00000001-A054-442D-BE22-03DF36986C8D}"/>
            </c:ext>
          </c:extLst>
        </c:ser>
        <c:ser>
          <c:idx val="1"/>
          <c:order val="1"/>
          <c:tx>
            <c:strRef>
              <c:f>'nme_R031.3647686.20260626064039'!$I$5</c:f>
              <c:strCache>
                <c:ptCount val="1"/>
                <c:pt idx="0">
                  <c:v>一般政府（兆円）</c:v>
                </c:pt>
              </c:strCache>
            </c:strRef>
          </c:tx>
          <c:spPr>
            <a:ln w="28575" cap="rnd">
              <a:solidFill>
                <a:schemeClr val="accent2"/>
              </a:solidFill>
              <a:round/>
            </a:ln>
            <a:effectLst/>
          </c:spPr>
          <c:marker>
            <c:symbol val="none"/>
          </c:marker>
          <c:cat>
            <c:numRef>
              <c:f>'nme_R031.3647686.20260626064039'!$G$6:$G$51</c:f>
              <c:numCache>
                <c:formatCode>mmm\-yy</c:formatCode>
                <c:ptCount val="46"/>
                <c:pt idx="0">
                  <c:v>41609</c:v>
                </c:pt>
                <c:pt idx="1">
                  <c:v>41699</c:v>
                </c:pt>
                <c:pt idx="2">
                  <c:v>41791</c:v>
                </c:pt>
                <c:pt idx="3">
                  <c:v>41883</c:v>
                </c:pt>
                <c:pt idx="4">
                  <c:v>41974</c:v>
                </c:pt>
                <c:pt idx="5">
                  <c:v>42064</c:v>
                </c:pt>
                <c:pt idx="6">
                  <c:v>42156</c:v>
                </c:pt>
                <c:pt idx="7">
                  <c:v>42248</c:v>
                </c:pt>
                <c:pt idx="8">
                  <c:v>42339</c:v>
                </c:pt>
                <c:pt idx="9">
                  <c:v>42430</c:v>
                </c:pt>
                <c:pt idx="10">
                  <c:v>42522</c:v>
                </c:pt>
                <c:pt idx="11">
                  <c:v>42614</c:v>
                </c:pt>
                <c:pt idx="12">
                  <c:v>42705</c:v>
                </c:pt>
                <c:pt idx="13">
                  <c:v>42795</c:v>
                </c:pt>
                <c:pt idx="14">
                  <c:v>42887</c:v>
                </c:pt>
                <c:pt idx="15">
                  <c:v>42979</c:v>
                </c:pt>
                <c:pt idx="16">
                  <c:v>43070</c:v>
                </c:pt>
                <c:pt idx="17">
                  <c:v>43160</c:v>
                </c:pt>
                <c:pt idx="18">
                  <c:v>43252</c:v>
                </c:pt>
                <c:pt idx="19">
                  <c:v>43344</c:v>
                </c:pt>
                <c:pt idx="20">
                  <c:v>43435</c:v>
                </c:pt>
                <c:pt idx="21">
                  <c:v>43525</c:v>
                </c:pt>
                <c:pt idx="22">
                  <c:v>43617</c:v>
                </c:pt>
                <c:pt idx="23">
                  <c:v>43709</c:v>
                </c:pt>
                <c:pt idx="24">
                  <c:v>43800</c:v>
                </c:pt>
                <c:pt idx="25">
                  <c:v>43891</c:v>
                </c:pt>
                <c:pt idx="26">
                  <c:v>43983</c:v>
                </c:pt>
                <c:pt idx="27">
                  <c:v>44075</c:v>
                </c:pt>
                <c:pt idx="28">
                  <c:v>44166</c:v>
                </c:pt>
                <c:pt idx="29">
                  <c:v>44256</c:v>
                </c:pt>
                <c:pt idx="30">
                  <c:v>44348</c:v>
                </c:pt>
                <c:pt idx="31">
                  <c:v>44440</c:v>
                </c:pt>
                <c:pt idx="32">
                  <c:v>44531</c:v>
                </c:pt>
                <c:pt idx="33">
                  <c:v>44621</c:v>
                </c:pt>
                <c:pt idx="34">
                  <c:v>44713</c:v>
                </c:pt>
                <c:pt idx="35">
                  <c:v>44805</c:v>
                </c:pt>
                <c:pt idx="36">
                  <c:v>44896</c:v>
                </c:pt>
                <c:pt idx="37">
                  <c:v>44986</c:v>
                </c:pt>
                <c:pt idx="38">
                  <c:v>45078</c:v>
                </c:pt>
                <c:pt idx="39">
                  <c:v>45170</c:v>
                </c:pt>
                <c:pt idx="40">
                  <c:v>45261</c:v>
                </c:pt>
                <c:pt idx="41">
                  <c:v>45352</c:v>
                </c:pt>
                <c:pt idx="42">
                  <c:v>45444</c:v>
                </c:pt>
                <c:pt idx="43">
                  <c:v>45536</c:v>
                </c:pt>
                <c:pt idx="44">
                  <c:v>45627</c:v>
                </c:pt>
                <c:pt idx="45">
                  <c:v>45717</c:v>
                </c:pt>
              </c:numCache>
            </c:numRef>
          </c:cat>
          <c:val>
            <c:numRef>
              <c:f>'nme_R031.3647686.20260626064039'!$I$6:$I$51</c:f>
              <c:numCache>
                <c:formatCode>General</c:formatCode>
                <c:ptCount val="46"/>
                <c:pt idx="0">
                  <c:v>-9.0140750000000001</c:v>
                </c:pt>
                <c:pt idx="1">
                  <c:v>-7.7719250000000004</c:v>
                </c:pt>
                <c:pt idx="2">
                  <c:v>-7.3685749999999999</c:v>
                </c:pt>
                <c:pt idx="3">
                  <c:v>-6.9707999999999997</c:v>
                </c:pt>
                <c:pt idx="4">
                  <c:v>-5.5765000000000002</c:v>
                </c:pt>
                <c:pt idx="5">
                  <c:v>-6.2395500000000004</c:v>
                </c:pt>
                <c:pt idx="6">
                  <c:v>-4.9387999999999996</c:v>
                </c:pt>
                <c:pt idx="7">
                  <c:v>-4.7559250000000004</c:v>
                </c:pt>
                <c:pt idx="8">
                  <c:v>-3.8505250000000002</c:v>
                </c:pt>
                <c:pt idx="9">
                  <c:v>-2.6964999999999999</c:v>
                </c:pt>
                <c:pt idx="10">
                  <c:v>-2.0965250000000002</c:v>
                </c:pt>
                <c:pt idx="11">
                  <c:v>-1.5362499999999999</c:v>
                </c:pt>
                <c:pt idx="12">
                  <c:v>-1.9790000000000001</c:v>
                </c:pt>
                <c:pt idx="13">
                  <c:v>-2.8149250000000001</c:v>
                </c:pt>
                <c:pt idx="14">
                  <c:v>-3.3179750000000001</c:v>
                </c:pt>
                <c:pt idx="15">
                  <c:v>-3.8205249999999999</c:v>
                </c:pt>
                <c:pt idx="16">
                  <c:v>-3.8144999999999998</c:v>
                </c:pt>
                <c:pt idx="17">
                  <c:v>-3.0361250000000002</c:v>
                </c:pt>
                <c:pt idx="18">
                  <c:v>-3.2350750000000001</c:v>
                </c:pt>
                <c:pt idx="19">
                  <c:v>-2.4124249999999998</c:v>
                </c:pt>
                <c:pt idx="20">
                  <c:v>-2.3617249999999999</c:v>
                </c:pt>
                <c:pt idx="21">
                  <c:v>-2.45065</c:v>
                </c:pt>
                <c:pt idx="22">
                  <c:v>-2.6303000000000001</c:v>
                </c:pt>
                <c:pt idx="23">
                  <c:v>-2.7295250000000002</c:v>
                </c:pt>
                <c:pt idx="24">
                  <c:v>-2.9331999999999998</c:v>
                </c:pt>
                <c:pt idx="25">
                  <c:v>-3.5874999999999999</c:v>
                </c:pt>
                <c:pt idx="26">
                  <c:v>-8.2567000000000004</c:v>
                </c:pt>
                <c:pt idx="27">
                  <c:v>-10.664149999999999</c:v>
                </c:pt>
                <c:pt idx="28">
                  <c:v>-12.1378</c:v>
                </c:pt>
                <c:pt idx="29">
                  <c:v>-13.349299999999999</c:v>
                </c:pt>
                <c:pt idx="30">
                  <c:v>-11.060625</c:v>
                </c:pt>
                <c:pt idx="31">
                  <c:v>-9.9788499999999996</c:v>
                </c:pt>
                <c:pt idx="32">
                  <c:v>-9.6291250000000002</c:v>
                </c:pt>
                <c:pt idx="33">
                  <c:v>-8.4914000000000005</c:v>
                </c:pt>
                <c:pt idx="34">
                  <c:v>-7.6566749999999999</c:v>
                </c:pt>
                <c:pt idx="35">
                  <c:v>-6.2787249999999997</c:v>
                </c:pt>
                <c:pt idx="36">
                  <c:v>-6.1452</c:v>
                </c:pt>
                <c:pt idx="37">
                  <c:v>-5.5317249999999998</c:v>
                </c:pt>
                <c:pt idx="38">
                  <c:v>-4.2009499999999997</c:v>
                </c:pt>
                <c:pt idx="39">
                  <c:v>-5.0001749999999996</c:v>
                </c:pt>
                <c:pt idx="40">
                  <c:v>-4.3972749999999996</c:v>
                </c:pt>
                <c:pt idx="41">
                  <c:v>-3.9988250000000001</c:v>
                </c:pt>
                <c:pt idx="42">
                  <c:v>-4.0880000000000001</c:v>
                </c:pt>
                <c:pt idx="43">
                  <c:v>-3.7908249999999999</c:v>
                </c:pt>
                <c:pt idx="44">
                  <c:v>-2.5263</c:v>
                </c:pt>
                <c:pt idx="45">
                  <c:v>-1.55525</c:v>
                </c:pt>
              </c:numCache>
            </c:numRef>
          </c:val>
          <c:smooth val="0"/>
          <c:extLst>
            <c:ext xmlns:c16="http://schemas.microsoft.com/office/drawing/2014/chart" uri="{C3380CC4-5D6E-409C-BE32-E72D297353CC}">
              <c16:uniqueId val="{00000002-A054-442D-BE22-03DF36986C8D}"/>
            </c:ext>
          </c:extLst>
        </c:ser>
        <c:dLbls>
          <c:showLegendKey val="0"/>
          <c:showVal val="0"/>
          <c:showCatName val="0"/>
          <c:showSerName val="0"/>
          <c:showPercent val="0"/>
          <c:showBubbleSize val="0"/>
        </c:dLbls>
        <c:marker val="1"/>
        <c:smooth val="0"/>
        <c:axId val="8948703"/>
        <c:axId val="2093289840"/>
      </c:lineChart>
      <c:dateAx>
        <c:axId val="8948703"/>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2093289840"/>
        <c:crosses val="autoZero"/>
        <c:auto val="1"/>
        <c:lblOffset val="100"/>
        <c:baseTimeUnit val="months"/>
      </c:dateAx>
      <c:valAx>
        <c:axId val="2093289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8948703"/>
        <c:crosses val="autoZero"/>
        <c:crossBetween val="between"/>
      </c:valAx>
      <c:valAx>
        <c:axId val="2093387280"/>
        <c:scaling>
          <c:orientation val="minMax"/>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142472975"/>
        <c:crosses val="max"/>
        <c:crossBetween val="between"/>
      </c:valAx>
      <c:dateAx>
        <c:axId val="142472975"/>
        <c:scaling>
          <c:orientation val="minMax"/>
        </c:scaling>
        <c:delete val="1"/>
        <c:axPos val="b"/>
        <c:numFmt formatCode="mmm\-yy" sourceLinked="1"/>
        <c:majorTickMark val="out"/>
        <c:minorTickMark val="none"/>
        <c:tickLblPos val="nextTo"/>
        <c:crossAx val="2093387280"/>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名目!$B$3</c:f>
              <c:strCache>
                <c:ptCount val="1"/>
                <c:pt idx="0">
                  <c:v>民間住宅</c:v>
                </c:pt>
              </c:strCache>
            </c:strRef>
          </c:tx>
          <c:spPr>
            <a:solidFill>
              <a:srgbClr val="0070C0"/>
            </a:solidFill>
            <a:ln>
              <a:noFill/>
            </a:ln>
            <a:effectLst/>
          </c:spPr>
          <c:invertIfNegative val="0"/>
          <c:cat>
            <c:strRef>
              <c:f>名目!$A$4:$A$35</c:f>
              <c:strCache>
                <c:ptCount val="32"/>
                <c:pt idx="0">
                  <c:v>1994年度</c:v>
                </c:pt>
                <c:pt idx="1">
                  <c:v>1995年度</c:v>
                </c:pt>
                <c:pt idx="2">
                  <c:v>1996年度</c:v>
                </c:pt>
                <c:pt idx="3">
                  <c:v>1997年度</c:v>
                </c:pt>
                <c:pt idx="4">
                  <c:v>1998年度</c:v>
                </c:pt>
                <c:pt idx="5">
                  <c:v>1999年度</c:v>
                </c:pt>
                <c:pt idx="6">
                  <c:v>2000年度</c:v>
                </c:pt>
                <c:pt idx="7">
                  <c:v>2001年度</c:v>
                </c:pt>
                <c:pt idx="8">
                  <c:v>2002年度</c:v>
                </c:pt>
                <c:pt idx="9">
                  <c:v>2003年度</c:v>
                </c:pt>
                <c:pt idx="10">
                  <c:v>2004年度</c:v>
                </c:pt>
                <c:pt idx="11">
                  <c:v>2005年度</c:v>
                </c:pt>
                <c:pt idx="12">
                  <c:v>2006年度</c:v>
                </c:pt>
                <c:pt idx="13">
                  <c:v>2007年度</c:v>
                </c:pt>
                <c:pt idx="14">
                  <c:v>2008年度</c:v>
                </c:pt>
                <c:pt idx="15">
                  <c:v>2009年度</c:v>
                </c:pt>
                <c:pt idx="16">
                  <c:v>2010年度</c:v>
                </c:pt>
                <c:pt idx="17">
                  <c:v>2011年度</c:v>
                </c:pt>
                <c:pt idx="18">
                  <c:v>2012年度</c:v>
                </c:pt>
                <c:pt idx="19">
                  <c:v>2013年度</c:v>
                </c:pt>
                <c:pt idx="20">
                  <c:v>2014年度</c:v>
                </c:pt>
                <c:pt idx="21">
                  <c:v>2015年度</c:v>
                </c:pt>
                <c:pt idx="22">
                  <c:v>2016年度</c:v>
                </c:pt>
                <c:pt idx="23">
                  <c:v>2017年度</c:v>
                </c:pt>
                <c:pt idx="24">
                  <c:v>2018年度</c:v>
                </c:pt>
                <c:pt idx="25">
                  <c:v>2019年度</c:v>
                </c:pt>
                <c:pt idx="26">
                  <c:v>2020年度</c:v>
                </c:pt>
                <c:pt idx="27">
                  <c:v>2021年度</c:v>
                </c:pt>
                <c:pt idx="28">
                  <c:v>2022年度</c:v>
                </c:pt>
                <c:pt idx="29">
                  <c:v>2023年度</c:v>
                </c:pt>
                <c:pt idx="30">
                  <c:v>2024年度</c:v>
                </c:pt>
                <c:pt idx="31">
                  <c:v>2025年度</c:v>
                </c:pt>
              </c:strCache>
            </c:strRef>
          </c:cat>
          <c:val>
            <c:numRef>
              <c:f>名目!$B$4:$B$35</c:f>
              <c:numCache>
                <c:formatCode>0.0_ </c:formatCode>
                <c:ptCount val="32"/>
                <c:pt idx="0">
                  <c:v>33.712300000000006</c:v>
                </c:pt>
                <c:pt idx="1">
                  <c:v>32.019100000000002</c:v>
                </c:pt>
                <c:pt idx="2">
                  <c:v>36.034699999999994</c:v>
                </c:pt>
                <c:pt idx="3">
                  <c:v>31.060400000000001</c:v>
                </c:pt>
                <c:pt idx="4">
                  <c:v>27.423200000000001</c:v>
                </c:pt>
                <c:pt idx="5">
                  <c:v>27.8751</c:v>
                </c:pt>
                <c:pt idx="6">
                  <c:v>28.1663</c:v>
                </c:pt>
                <c:pt idx="7">
                  <c:v>26.5396</c:v>
                </c:pt>
                <c:pt idx="8">
                  <c:v>26.017299999999999</c:v>
                </c:pt>
                <c:pt idx="9">
                  <c:v>26.161999999999999</c:v>
                </c:pt>
                <c:pt idx="10">
                  <c:v>26.920400000000001</c:v>
                </c:pt>
                <c:pt idx="11">
                  <c:v>27.088200000000001</c:v>
                </c:pt>
                <c:pt idx="12">
                  <c:v>27.361900000000002</c:v>
                </c:pt>
                <c:pt idx="13">
                  <c:v>24.3277</c:v>
                </c:pt>
                <c:pt idx="14">
                  <c:v>24.052400000000002</c:v>
                </c:pt>
                <c:pt idx="15">
                  <c:v>18.791499999999999</c:v>
                </c:pt>
                <c:pt idx="16">
                  <c:v>19.8078</c:v>
                </c:pt>
                <c:pt idx="17">
                  <c:v>20.625299999999999</c:v>
                </c:pt>
                <c:pt idx="18">
                  <c:v>21.3583</c:v>
                </c:pt>
                <c:pt idx="19">
                  <c:v>23.685200000000002</c:v>
                </c:pt>
                <c:pt idx="20">
                  <c:v>22.791400000000003</c:v>
                </c:pt>
                <c:pt idx="21">
                  <c:v>23.451400000000003</c:v>
                </c:pt>
                <c:pt idx="22">
                  <c:v>24.075099999999999</c:v>
                </c:pt>
                <c:pt idx="23">
                  <c:v>24.080299999999998</c:v>
                </c:pt>
                <c:pt idx="24">
                  <c:v>23.165800000000001</c:v>
                </c:pt>
                <c:pt idx="25">
                  <c:v>24</c:v>
                </c:pt>
                <c:pt idx="26">
                  <c:v>22.5152</c:v>
                </c:pt>
                <c:pt idx="27">
                  <c:v>24.528700000000001</c:v>
                </c:pt>
                <c:pt idx="28">
                  <c:v>25.967599999999997</c:v>
                </c:pt>
                <c:pt idx="29">
                  <c:v>26.865200000000002</c:v>
                </c:pt>
                <c:pt idx="30">
                  <c:v>27.563299999999998</c:v>
                </c:pt>
                <c:pt idx="31">
                  <c:v>27.500700000000002</c:v>
                </c:pt>
              </c:numCache>
            </c:numRef>
          </c:val>
          <c:extLst>
            <c:ext xmlns:c16="http://schemas.microsoft.com/office/drawing/2014/chart" uri="{C3380CC4-5D6E-409C-BE32-E72D297353CC}">
              <c16:uniqueId val="{00000000-8B1D-4CC5-9A86-1DDA2CAD2C95}"/>
            </c:ext>
          </c:extLst>
        </c:ser>
        <c:ser>
          <c:idx val="1"/>
          <c:order val="1"/>
          <c:tx>
            <c:strRef>
              <c:f>名目!$C$3</c:f>
              <c:strCache>
                <c:ptCount val="1"/>
                <c:pt idx="0">
                  <c:v>民間企業設備</c:v>
                </c:pt>
              </c:strCache>
            </c:strRef>
          </c:tx>
          <c:spPr>
            <a:solidFill>
              <a:schemeClr val="accent2"/>
            </a:solidFill>
            <a:ln>
              <a:noFill/>
            </a:ln>
            <a:effectLst/>
          </c:spPr>
          <c:invertIfNegative val="0"/>
          <c:cat>
            <c:strRef>
              <c:f>名目!$A$4:$A$35</c:f>
              <c:strCache>
                <c:ptCount val="32"/>
                <c:pt idx="0">
                  <c:v>1994年度</c:v>
                </c:pt>
                <c:pt idx="1">
                  <c:v>1995年度</c:v>
                </c:pt>
                <c:pt idx="2">
                  <c:v>1996年度</c:v>
                </c:pt>
                <c:pt idx="3">
                  <c:v>1997年度</c:v>
                </c:pt>
                <c:pt idx="4">
                  <c:v>1998年度</c:v>
                </c:pt>
                <c:pt idx="5">
                  <c:v>1999年度</c:v>
                </c:pt>
                <c:pt idx="6">
                  <c:v>2000年度</c:v>
                </c:pt>
                <c:pt idx="7">
                  <c:v>2001年度</c:v>
                </c:pt>
                <c:pt idx="8">
                  <c:v>2002年度</c:v>
                </c:pt>
                <c:pt idx="9">
                  <c:v>2003年度</c:v>
                </c:pt>
                <c:pt idx="10">
                  <c:v>2004年度</c:v>
                </c:pt>
                <c:pt idx="11">
                  <c:v>2005年度</c:v>
                </c:pt>
                <c:pt idx="12">
                  <c:v>2006年度</c:v>
                </c:pt>
                <c:pt idx="13">
                  <c:v>2007年度</c:v>
                </c:pt>
                <c:pt idx="14">
                  <c:v>2008年度</c:v>
                </c:pt>
                <c:pt idx="15">
                  <c:v>2009年度</c:v>
                </c:pt>
                <c:pt idx="16">
                  <c:v>2010年度</c:v>
                </c:pt>
                <c:pt idx="17">
                  <c:v>2011年度</c:v>
                </c:pt>
                <c:pt idx="18">
                  <c:v>2012年度</c:v>
                </c:pt>
                <c:pt idx="19">
                  <c:v>2013年度</c:v>
                </c:pt>
                <c:pt idx="20">
                  <c:v>2014年度</c:v>
                </c:pt>
                <c:pt idx="21">
                  <c:v>2015年度</c:v>
                </c:pt>
                <c:pt idx="22">
                  <c:v>2016年度</c:v>
                </c:pt>
                <c:pt idx="23">
                  <c:v>2017年度</c:v>
                </c:pt>
                <c:pt idx="24">
                  <c:v>2018年度</c:v>
                </c:pt>
                <c:pt idx="25">
                  <c:v>2019年度</c:v>
                </c:pt>
                <c:pt idx="26">
                  <c:v>2020年度</c:v>
                </c:pt>
                <c:pt idx="27">
                  <c:v>2021年度</c:v>
                </c:pt>
                <c:pt idx="28">
                  <c:v>2022年度</c:v>
                </c:pt>
                <c:pt idx="29">
                  <c:v>2023年度</c:v>
                </c:pt>
                <c:pt idx="30">
                  <c:v>2024年度</c:v>
                </c:pt>
                <c:pt idx="31">
                  <c:v>2025年度</c:v>
                </c:pt>
              </c:strCache>
            </c:strRef>
          </c:cat>
          <c:val>
            <c:numRef>
              <c:f>名目!$C$4:$C$35</c:f>
              <c:numCache>
                <c:formatCode>0.0_ </c:formatCode>
                <c:ptCount val="32"/>
                <c:pt idx="0">
                  <c:v>88.819800000000001</c:v>
                </c:pt>
                <c:pt idx="1">
                  <c:v>93.364699999999999</c:v>
                </c:pt>
                <c:pt idx="2">
                  <c:v>98.317800000000005</c:v>
                </c:pt>
                <c:pt idx="3">
                  <c:v>99.154600000000002</c:v>
                </c:pt>
                <c:pt idx="4">
                  <c:v>91.974299999999999</c:v>
                </c:pt>
                <c:pt idx="5">
                  <c:v>89.258499999999998</c:v>
                </c:pt>
                <c:pt idx="6">
                  <c:v>94.171999999999997</c:v>
                </c:pt>
                <c:pt idx="7">
                  <c:v>88.406899999999993</c:v>
                </c:pt>
                <c:pt idx="8">
                  <c:v>83.842600000000004</c:v>
                </c:pt>
                <c:pt idx="9">
                  <c:v>83.110900000000001</c:v>
                </c:pt>
                <c:pt idx="10">
                  <c:v>84.610600000000005</c:v>
                </c:pt>
                <c:pt idx="11">
                  <c:v>90.291399999999996</c:v>
                </c:pt>
                <c:pt idx="12">
                  <c:v>92.915999999999997</c:v>
                </c:pt>
                <c:pt idx="13">
                  <c:v>92.623800000000003</c:v>
                </c:pt>
                <c:pt idx="14">
                  <c:v>87.743300000000005</c:v>
                </c:pt>
                <c:pt idx="15">
                  <c:v>75.679500000000004</c:v>
                </c:pt>
                <c:pt idx="16">
                  <c:v>75.400199999999998</c:v>
                </c:pt>
                <c:pt idx="17">
                  <c:v>78.010100000000008</c:v>
                </c:pt>
                <c:pt idx="18">
                  <c:v>78.992899999999992</c:v>
                </c:pt>
                <c:pt idx="19">
                  <c:v>84.712000000000003</c:v>
                </c:pt>
                <c:pt idx="20">
                  <c:v>90.392699999999991</c:v>
                </c:pt>
                <c:pt idx="21">
                  <c:v>94.51169999999999</c:v>
                </c:pt>
                <c:pt idx="22">
                  <c:v>94.538499999999999</c:v>
                </c:pt>
                <c:pt idx="23">
                  <c:v>98.289500000000004</c:v>
                </c:pt>
                <c:pt idx="24">
                  <c:v>101.7268</c:v>
                </c:pt>
                <c:pt idx="25">
                  <c:v>101.70089999999999</c:v>
                </c:pt>
                <c:pt idx="26">
                  <c:v>96.287499999999994</c:v>
                </c:pt>
                <c:pt idx="27">
                  <c:v>102.1641</c:v>
                </c:pt>
                <c:pt idx="28">
                  <c:v>110.2517</c:v>
                </c:pt>
                <c:pt idx="29">
                  <c:v>114.39919999999999</c:v>
                </c:pt>
                <c:pt idx="30">
                  <c:v>119.191</c:v>
                </c:pt>
                <c:pt idx="31">
                  <c:v>125.30289999999999</c:v>
                </c:pt>
              </c:numCache>
            </c:numRef>
          </c:val>
          <c:extLst>
            <c:ext xmlns:c16="http://schemas.microsoft.com/office/drawing/2014/chart" uri="{C3380CC4-5D6E-409C-BE32-E72D297353CC}">
              <c16:uniqueId val="{00000001-8B1D-4CC5-9A86-1DDA2CAD2C95}"/>
            </c:ext>
          </c:extLst>
        </c:ser>
        <c:ser>
          <c:idx val="2"/>
          <c:order val="2"/>
          <c:tx>
            <c:strRef>
              <c:f>名目!$D$3</c:f>
              <c:strCache>
                <c:ptCount val="1"/>
                <c:pt idx="0">
                  <c:v>公的固定資本形成</c:v>
                </c:pt>
              </c:strCache>
            </c:strRef>
          </c:tx>
          <c:spPr>
            <a:solidFill>
              <a:schemeClr val="tx1"/>
            </a:solidFill>
            <a:ln>
              <a:noFill/>
            </a:ln>
            <a:effectLst/>
          </c:spPr>
          <c:invertIfNegative val="0"/>
          <c:cat>
            <c:strRef>
              <c:f>名目!$A$4:$A$35</c:f>
              <c:strCache>
                <c:ptCount val="32"/>
                <c:pt idx="0">
                  <c:v>1994年度</c:v>
                </c:pt>
                <c:pt idx="1">
                  <c:v>1995年度</c:v>
                </c:pt>
                <c:pt idx="2">
                  <c:v>1996年度</c:v>
                </c:pt>
                <c:pt idx="3">
                  <c:v>1997年度</c:v>
                </c:pt>
                <c:pt idx="4">
                  <c:v>1998年度</c:v>
                </c:pt>
                <c:pt idx="5">
                  <c:v>1999年度</c:v>
                </c:pt>
                <c:pt idx="6">
                  <c:v>2000年度</c:v>
                </c:pt>
                <c:pt idx="7">
                  <c:v>2001年度</c:v>
                </c:pt>
                <c:pt idx="8">
                  <c:v>2002年度</c:v>
                </c:pt>
                <c:pt idx="9">
                  <c:v>2003年度</c:v>
                </c:pt>
                <c:pt idx="10">
                  <c:v>2004年度</c:v>
                </c:pt>
                <c:pt idx="11">
                  <c:v>2005年度</c:v>
                </c:pt>
                <c:pt idx="12">
                  <c:v>2006年度</c:v>
                </c:pt>
                <c:pt idx="13">
                  <c:v>2007年度</c:v>
                </c:pt>
                <c:pt idx="14">
                  <c:v>2008年度</c:v>
                </c:pt>
                <c:pt idx="15">
                  <c:v>2009年度</c:v>
                </c:pt>
                <c:pt idx="16">
                  <c:v>2010年度</c:v>
                </c:pt>
                <c:pt idx="17">
                  <c:v>2011年度</c:v>
                </c:pt>
                <c:pt idx="18">
                  <c:v>2012年度</c:v>
                </c:pt>
                <c:pt idx="19">
                  <c:v>2013年度</c:v>
                </c:pt>
                <c:pt idx="20">
                  <c:v>2014年度</c:v>
                </c:pt>
                <c:pt idx="21">
                  <c:v>2015年度</c:v>
                </c:pt>
                <c:pt idx="22">
                  <c:v>2016年度</c:v>
                </c:pt>
                <c:pt idx="23">
                  <c:v>2017年度</c:v>
                </c:pt>
                <c:pt idx="24">
                  <c:v>2018年度</c:v>
                </c:pt>
                <c:pt idx="25">
                  <c:v>2019年度</c:v>
                </c:pt>
                <c:pt idx="26">
                  <c:v>2020年度</c:v>
                </c:pt>
                <c:pt idx="27">
                  <c:v>2021年度</c:v>
                </c:pt>
                <c:pt idx="28">
                  <c:v>2022年度</c:v>
                </c:pt>
                <c:pt idx="29">
                  <c:v>2023年度</c:v>
                </c:pt>
                <c:pt idx="30">
                  <c:v>2024年度</c:v>
                </c:pt>
                <c:pt idx="31">
                  <c:v>2025年度</c:v>
                </c:pt>
              </c:strCache>
            </c:strRef>
          </c:cat>
          <c:val>
            <c:numRef>
              <c:f>名目!$D$4:$D$35</c:f>
              <c:numCache>
                <c:formatCode>0.0_ </c:formatCode>
                <c:ptCount val="32"/>
                <c:pt idx="0">
                  <c:v>44.973399999999998</c:v>
                </c:pt>
                <c:pt idx="1">
                  <c:v>47.888500000000001</c:v>
                </c:pt>
                <c:pt idx="2">
                  <c:v>47.111899999999999</c:v>
                </c:pt>
                <c:pt idx="3">
                  <c:v>44.356300000000005</c:v>
                </c:pt>
                <c:pt idx="4">
                  <c:v>44.413400000000003</c:v>
                </c:pt>
                <c:pt idx="5">
                  <c:v>43.5398</c:v>
                </c:pt>
                <c:pt idx="6">
                  <c:v>40.182199999999995</c:v>
                </c:pt>
                <c:pt idx="7">
                  <c:v>37.423000000000002</c:v>
                </c:pt>
                <c:pt idx="8">
                  <c:v>35.1721</c:v>
                </c:pt>
                <c:pt idx="9">
                  <c:v>32.523600000000002</c:v>
                </c:pt>
                <c:pt idx="10">
                  <c:v>30.061400000000003</c:v>
                </c:pt>
                <c:pt idx="11">
                  <c:v>28.029499999999999</c:v>
                </c:pt>
                <c:pt idx="12">
                  <c:v>26.596700000000002</c:v>
                </c:pt>
                <c:pt idx="13">
                  <c:v>25.8995</c:v>
                </c:pt>
                <c:pt idx="14">
                  <c:v>25.322800000000001</c:v>
                </c:pt>
                <c:pt idx="15">
                  <c:v>26.832699999999999</c:v>
                </c:pt>
                <c:pt idx="16">
                  <c:v>24.9208</c:v>
                </c:pt>
                <c:pt idx="17">
                  <c:v>24.416700000000002</c:v>
                </c:pt>
                <c:pt idx="18">
                  <c:v>24.634</c:v>
                </c:pt>
                <c:pt idx="19">
                  <c:v>27.145199999999999</c:v>
                </c:pt>
                <c:pt idx="20">
                  <c:v>27.5091</c:v>
                </c:pt>
                <c:pt idx="21">
                  <c:v>27.139700000000001</c:v>
                </c:pt>
                <c:pt idx="22">
                  <c:v>27.155799999999999</c:v>
                </c:pt>
                <c:pt idx="23">
                  <c:v>27.763400000000001</c:v>
                </c:pt>
                <c:pt idx="24">
                  <c:v>28.4436</c:v>
                </c:pt>
                <c:pt idx="25">
                  <c:v>29.533099999999997</c:v>
                </c:pt>
                <c:pt idx="26">
                  <c:v>31.078099999999999</c:v>
                </c:pt>
                <c:pt idx="27">
                  <c:v>30.0428</c:v>
                </c:pt>
                <c:pt idx="28">
                  <c:v>29.775099999999998</c:v>
                </c:pt>
                <c:pt idx="29">
                  <c:v>30.831400000000002</c:v>
                </c:pt>
                <c:pt idx="30">
                  <c:v>32.018599999999999</c:v>
                </c:pt>
                <c:pt idx="31">
                  <c:v>32.925800000000002</c:v>
                </c:pt>
              </c:numCache>
            </c:numRef>
          </c:val>
          <c:extLst>
            <c:ext xmlns:c16="http://schemas.microsoft.com/office/drawing/2014/chart" uri="{C3380CC4-5D6E-409C-BE32-E72D297353CC}">
              <c16:uniqueId val="{00000002-8B1D-4CC5-9A86-1DDA2CAD2C95}"/>
            </c:ext>
          </c:extLst>
        </c:ser>
        <c:dLbls>
          <c:showLegendKey val="0"/>
          <c:showVal val="0"/>
          <c:showCatName val="0"/>
          <c:showSerName val="0"/>
          <c:showPercent val="0"/>
          <c:showBubbleSize val="0"/>
        </c:dLbls>
        <c:gapWidth val="150"/>
        <c:overlap val="100"/>
        <c:axId val="892041231"/>
        <c:axId val="892046511"/>
      </c:barChart>
      <c:catAx>
        <c:axId val="892041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892046511"/>
        <c:crosses val="autoZero"/>
        <c:auto val="1"/>
        <c:lblAlgn val="ctr"/>
        <c:lblOffset val="100"/>
        <c:noMultiLvlLbl val="0"/>
      </c:catAx>
      <c:valAx>
        <c:axId val="892046511"/>
        <c:scaling>
          <c:orientation val="minMax"/>
        </c:scaling>
        <c:delete val="0"/>
        <c:axPos val="l"/>
        <c:majorGridlines>
          <c:spPr>
            <a:ln w="9525" cap="flat" cmpd="sng" algn="ctr">
              <a:solidFill>
                <a:schemeClr val="tx1">
                  <a:lumMod val="15000"/>
                  <a:lumOff val="85000"/>
                </a:schemeClr>
              </a:solidFill>
              <a:round/>
            </a:ln>
            <a:effectLst/>
          </c:spPr>
        </c:majorGridlines>
        <c:numFmt formatCode="0.0_ "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8920412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実質!$B$7</c:f>
              <c:strCache>
                <c:ptCount val="1"/>
                <c:pt idx="0">
                  <c:v>民間住宅</c:v>
                </c:pt>
              </c:strCache>
            </c:strRef>
          </c:tx>
          <c:spPr>
            <a:solidFill>
              <a:srgbClr val="0070C0"/>
            </a:solidFill>
            <a:ln>
              <a:noFill/>
            </a:ln>
            <a:effectLst/>
          </c:spPr>
          <c:invertIfNegative val="0"/>
          <c:cat>
            <c:strRef>
              <c:f>実質!$A$8:$A$39</c:f>
              <c:strCache>
                <c:ptCount val="32"/>
                <c:pt idx="0">
                  <c:v>1994年度</c:v>
                </c:pt>
                <c:pt idx="1">
                  <c:v>1995年度</c:v>
                </c:pt>
                <c:pt idx="2">
                  <c:v>1996年度</c:v>
                </c:pt>
                <c:pt idx="3">
                  <c:v>1997年度</c:v>
                </c:pt>
                <c:pt idx="4">
                  <c:v>1998年度</c:v>
                </c:pt>
                <c:pt idx="5">
                  <c:v>1999年度</c:v>
                </c:pt>
                <c:pt idx="6">
                  <c:v>2000年度</c:v>
                </c:pt>
                <c:pt idx="7">
                  <c:v>2001年度</c:v>
                </c:pt>
                <c:pt idx="8">
                  <c:v>2002年度</c:v>
                </c:pt>
                <c:pt idx="9">
                  <c:v>2003年度</c:v>
                </c:pt>
                <c:pt idx="10">
                  <c:v>2004年度</c:v>
                </c:pt>
                <c:pt idx="11">
                  <c:v>2005年度</c:v>
                </c:pt>
                <c:pt idx="12">
                  <c:v>2006年度</c:v>
                </c:pt>
                <c:pt idx="13">
                  <c:v>2007年度</c:v>
                </c:pt>
                <c:pt idx="14">
                  <c:v>2008年度</c:v>
                </c:pt>
                <c:pt idx="15">
                  <c:v>2009年度</c:v>
                </c:pt>
                <c:pt idx="16">
                  <c:v>2010年度</c:v>
                </c:pt>
                <c:pt idx="17">
                  <c:v>2011年度</c:v>
                </c:pt>
                <c:pt idx="18">
                  <c:v>2012年度</c:v>
                </c:pt>
                <c:pt idx="19">
                  <c:v>2013年度</c:v>
                </c:pt>
                <c:pt idx="20">
                  <c:v>2014年度</c:v>
                </c:pt>
                <c:pt idx="21">
                  <c:v>2015年度</c:v>
                </c:pt>
                <c:pt idx="22">
                  <c:v>2016年度</c:v>
                </c:pt>
                <c:pt idx="23">
                  <c:v>2017年度</c:v>
                </c:pt>
                <c:pt idx="24">
                  <c:v>2018年度</c:v>
                </c:pt>
                <c:pt idx="25">
                  <c:v>2019年度</c:v>
                </c:pt>
                <c:pt idx="26">
                  <c:v>2020年度</c:v>
                </c:pt>
                <c:pt idx="27">
                  <c:v>2021年度</c:v>
                </c:pt>
                <c:pt idx="28">
                  <c:v>2022年度</c:v>
                </c:pt>
                <c:pt idx="29">
                  <c:v>2023年度</c:v>
                </c:pt>
                <c:pt idx="30">
                  <c:v>2024年度</c:v>
                </c:pt>
                <c:pt idx="31">
                  <c:v>2025年度</c:v>
                </c:pt>
              </c:strCache>
            </c:strRef>
          </c:cat>
          <c:val>
            <c:numRef>
              <c:f>実質!$B$8:$B$39</c:f>
              <c:numCache>
                <c:formatCode>0.0_ </c:formatCode>
                <c:ptCount val="32"/>
                <c:pt idx="0">
                  <c:v>35.7196</c:v>
                </c:pt>
                <c:pt idx="1">
                  <c:v>34.252400000000002</c:v>
                </c:pt>
                <c:pt idx="2">
                  <c:v>37.918399999999998</c:v>
                </c:pt>
                <c:pt idx="3">
                  <c:v>33.136800000000001</c:v>
                </c:pt>
                <c:pt idx="4">
                  <c:v>30.1313</c:v>
                </c:pt>
                <c:pt idx="5">
                  <c:v>30.909400000000002</c:v>
                </c:pt>
                <c:pt idx="6">
                  <c:v>31.421400000000002</c:v>
                </c:pt>
                <c:pt idx="7">
                  <c:v>29.917900000000003</c:v>
                </c:pt>
                <c:pt idx="8">
                  <c:v>29.726299999999998</c:v>
                </c:pt>
                <c:pt idx="9">
                  <c:v>29.95</c:v>
                </c:pt>
                <c:pt idx="10">
                  <c:v>30.864000000000001</c:v>
                </c:pt>
                <c:pt idx="11">
                  <c:v>30.974499999999999</c:v>
                </c:pt>
                <c:pt idx="12">
                  <c:v>30.827400000000001</c:v>
                </c:pt>
                <c:pt idx="13">
                  <c:v>27.179500000000001</c:v>
                </c:pt>
                <c:pt idx="14">
                  <c:v>26.266400000000001</c:v>
                </c:pt>
                <c:pt idx="15">
                  <c:v>21.129799999999999</c:v>
                </c:pt>
                <c:pt idx="16">
                  <c:v>22.194599999999998</c:v>
                </c:pt>
                <c:pt idx="17">
                  <c:v>23.066800000000001</c:v>
                </c:pt>
                <c:pt idx="18">
                  <c:v>23.997700000000002</c:v>
                </c:pt>
                <c:pt idx="19">
                  <c:v>25.885000000000002</c:v>
                </c:pt>
                <c:pt idx="20">
                  <c:v>24.083200000000001</c:v>
                </c:pt>
                <c:pt idx="21">
                  <c:v>24.6356</c:v>
                </c:pt>
                <c:pt idx="22">
                  <c:v>25.059699999999999</c:v>
                </c:pt>
                <c:pt idx="23">
                  <c:v>24.605700000000002</c:v>
                </c:pt>
                <c:pt idx="24">
                  <c:v>23.521000000000001</c:v>
                </c:pt>
                <c:pt idx="25">
                  <c:v>24.0382</c:v>
                </c:pt>
                <c:pt idx="26">
                  <c:v>22.5198</c:v>
                </c:pt>
                <c:pt idx="27">
                  <c:v>22.668700000000001</c:v>
                </c:pt>
                <c:pt idx="28">
                  <c:v>22.8063</c:v>
                </c:pt>
                <c:pt idx="29">
                  <c:v>23.2165</c:v>
                </c:pt>
                <c:pt idx="30">
                  <c:v>23.056900000000002</c:v>
                </c:pt>
                <c:pt idx="31">
                  <c:v>22.281200000000002</c:v>
                </c:pt>
              </c:numCache>
            </c:numRef>
          </c:val>
          <c:extLst>
            <c:ext xmlns:c16="http://schemas.microsoft.com/office/drawing/2014/chart" uri="{C3380CC4-5D6E-409C-BE32-E72D297353CC}">
              <c16:uniqueId val="{00000000-090B-4DF0-81AB-C43241EF3DF1}"/>
            </c:ext>
          </c:extLst>
        </c:ser>
        <c:ser>
          <c:idx val="1"/>
          <c:order val="1"/>
          <c:tx>
            <c:strRef>
              <c:f>実質!$C$7</c:f>
              <c:strCache>
                <c:ptCount val="1"/>
                <c:pt idx="0">
                  <c:v>民間企業設備</c:v>
                </c:pt>
              </c:strCache>
            </c:strRef>
          </c:tx>
          <c:spPr>
            <a:solidFill>
              <a:schemeClr val="accent2"/>
            </a:solidFill>
            <a:ln>
              <a:noFill/>
            </a:ln>
            <a:effectLst/>
          </c:spPr>
          <c:invertIfNegative val="0"/>
          <c:cat>
            <c:strRef>
              <c:f>実質!$A$8:$A$39</c:f>
              <c:strCache>
                <c:ptCount val="32"/>
                <c:pt idx="0">
                  <c:v>1994年度</c:v>
                </c:pt>
                <c:pt idx="1">
                  <c:v>1995年度</c:v>
                </c:pt>
                <c:pt idx="2">
                  <c:v>1996年度</c:v>
                </c:pt>
                <c:pt idx="3">
                  <c:v>1997年度</c:v>
                </c:pt>
                <c:pt idx="4">
                  <c:v>1998年度</c:v>
                </c:pt>
                <c:pt idx="5">
                  <c:v>1999年度</c:v>
                </c:pt>
                <c:pt idx="6">
                  <c:v>2000年度</c:v>
                </c:pt>
                <c:pt idx="7">
                  <c:v>2001年度</c:v>
                </c:pt>
                <c:pt idx="8">
                  <c:v>2002年度</c:v>
                </c:pt>
                <c:pt idx="9">
                  <c:v>2003年度</c:v>
                </c:pt>
                <c:pt idx="10">
                  <c:v>2004年度</c:v>
                </c:pt>
                <c:pt idx="11">
                  <c:v>2005年度</c:v>
                </c:pt>
                <c:pt idx="12">
                  <c:v>2006年度</c:v>
                </c:pt>
                <c:pt idx="13">
                  <c:v>2007年度</c:v>
                </c:pt>
                <c:pt idx="14">
                  <c:v>2008年度</c:v>
                </c:pt>
                <c:pt idx="15">
                  <c:v>2009年度</c:v>
                </c:pt>
                <c:pt idx="16">
                  <c:v>2010年度</c:v>
                </c:pt>
                <c:pt idx="17">
                  <c:v>2011年度</c:v>
                </c:pt>
                <c:pt idx="18">
                  <c:v>2012年度</c:v>
                </c:pt>
                <c:pt idx="19">
                  <c:v>2013年度</c:v>
                </c:pt>
                <c:pt idx="20">
                  <c:v>2014年度</c:v>
                </c:pt>
                <c:pt idx="21">
                  <c:v>2015年度</c:v>
                </c:pt>
                <c:pt idx="22">
                  <c:v>2016年度</c:v>
                </c:pt>
                <c:pt idx="23">
                  <c:v>2017年度</c:v>
                </c:pt>
                <c:pt idx="24">
                  <c:v>2018年度</c:v>
                </c:pt>
                <c:pt idx="25">
                  <c:v>2019年度</c:v>
                </c:pt>
                <c:pt idx="26">
                  <c:v>2020年度</c:v>
                </c:pt>
                <c:pt idx="27">
                  <c:v>2021年度</c:v>
                </c:pt>
                <c:pt idx="28">
                  <c:v>2022年度</c:v>
                </c:pt>
                <c:pt idx="29">
                  <c:v>2023年度</c:v>
                </c:pt>
                <c:pt idx="30">
                  <c:v>2024年度</c:v>
                </c:pt>
                <c:pt idx="31">
                  <c:v>2025年度</c:v>
                </c:pt>
              </c:strCache>
            </c:strRef>
          </c:cat>
          <c:val>
            <c:numRef>
              <c:f>実質!$C$8:$C$39</c:f>
              <c:numCache>
                <c:formatCode>0.0_ </c:formatCode>
                <c:ptCount val="32"/>
                <c:pt idx="0">
                  <c:v>74.777799999999999</c:v>
                </c:pt>
                <c:pt idx="1">
                  <c:v>79.844100000000012</c:v>
                </c:pt>
                <c:pt idx="2">
                  <c:v>85.0244</c:v>
                </c:pt>
                <c:pt idx="3">
                  <c:v>86.531600000000012</c:v>
                </c:pt>
                <c:pt idx="4">
                  <c:v>81.535699999999991</c:v>
                </c:pt>
                <c:pt idx="5">
                  <c:v>80.475999999999999</c:v>
                </c:pt>
                <c:pt idx="6">
                  <c:v>85.971600000000009</c:v>
                </c:pt>
                <c:pt idx="7">
                  <c:v>82.603999999999999</c:v>
                </c:pt>
                <c:pt idx="8">
                  <c:v>80.141499999999994</c:v>
                </c:pt>
                <c:pt idx="9">
                  <c:v>81.331000000000003</c:v>
                </c:pt>
                <c:pt idx="10">
                  <c:v>83.823300000000003</c:v>
                </c:pt>
                <c:pt idx="11">
                  <c:v>89.725999999999999</c:v>
                </c:pt>
                <c:pt idx="12">
                  <c:v>92.267399999999995</c:v>
                </c:pt>
                <c:pt idx="13">
                  <c:v>92.068300000000008</c:v>
                </c:pt>
                <c:pt idx="14">
                  <c:v>87.046000000000006</c:v>
                </c:pt>
                <c:pt idx="15">
                  <c:v>77.176600000000008</c:v>
                </c:pt>
                <c:pt idx="16">
                  <c:v>77.558800000000005</c:v>
                </c:pt>
                <c:pt idx="17">
                  <c:v>80.677399999999992</c:v>
                </c:pt>
                <c:pt idx="18">
                  <c:v>81.963899999999995</c:v>
                </c:pt>
                <c:pt idx="19">
                  <c:v>86.962699999999998</c:v>
                </c:pt>
                <c:pt idx="20">
                  <c:v>91.567899999999995</c:v>
                </c:pt>
                <c:pt idx="21">
                  <c:v>95.262600000000006</c:v>
                </c:pt>
                <c:pt idx="22">
                  <c:v>95.694800000000001</c:v>
                </c:pt>
                <c:pt idx="23">
                  <c:v>98.688399999999987</c:v>
                </c:pt>
                <c:pt idx="24">
                  <c:v>101.5956</c:v>
                </c:pt>
                <c:pt idx="25">
                  <c:v>101.3437</c:v>
                </c:pt>
                <c:pt idx="26">
                  <c:v>96.359700000000004</c:v>
                </c:pt>
                <c:pt idx="27">
                  <c:v>99.848300000000009</c:v>
                </c:pt>
                <c:pt idx="28">
                  <c:v>103.767</c:v>
                </c:pt>
                <c:pt idx="29">
                  <c:v>103.663</c:v>
                </c:pt>
                <c:pt idx="30">
                  <c:v>104.5304</c:v>
                </c:pt>
                <c:pt idx="31">
                  <c:v>106.5698</c:v>
                </c:pt>
              </c:numCache>
            </c:numRef>
          </c:val>
          <c:extLst>
            <c:ext xmlns:c16="http://schemas.microsoft.com/office/drawing/2014/chart" uri="{C3380CC4-5D6E-409C-BE32-E72D297353CC}">
              <c16:uniqueId val="{00000001-090B-4DF0-81AB-C43241EF3DF1}"/>
            </c:ext>
          </c:extLst>
        </c:ser>
        <c:ser>
          <c:idx val="2"/>
          <c:order val="2"/>
          <c:tx>
            <c:strRef>
              <c:f>実質!$D$7</c:f>
              <c:strCache>
                <c:ptCount val="1"/>
                <c:pt idx="0">
                  <c:v>公的固定資本形成</c:v>
                </c:pt>
              </c:strCache>
            </c:strRef>
          </c:tx>
          <c:spPr>
            <a:solidFill>
              <a:schemeClr val="tx1"/>
            </a:solidFill>
            <a:ln>
              <a:noFill/>
            </a:ln>
            <a:effectLst/>
          </c:spPr>
          <c:invertIfNegative val="0"/>
          <c:cat>
            <c:strRef>
              <c:f>実質!$A$8:$A$39</c:f>
              <c:strCache>
                <c:ptCount val="32"/>
                <c:pt idx="0">
                  <c:v>1994年度</c:v>
                </c:pt>
                <c:pt idx="1">
                  <c:v>1995年度</c:v>
                </c:pt>
                <c:pt idx="2">
                  <c:v>1996年度</c:v>
                </c:pt>
                <c:pt idx="3">
                  <c:v>1997年度</c:v>
                </c:pt>
                <c:pt idx="4">
                  <c:v>1998年度</c:v>
                </c:pt>
                <c:pt idx="5">
                  <c:v>1999年度</c:v>
                </c:pt>
                <c:pt idx="6">
                  <c:v>2000年度</c:v>
                </c:pt>
                <c:pt idx="7">
                  <c:v>2001年度</c:v>
                </c:pt>
                <c:pt idx="8">
                  <c:v>2002年度</c:v>
                </c:pt>
                <c:pt idx="9">
                  <c:v>2003年度</c:v>
                </c:pt>
                <c:pt idx="10">
                  <c:v>2004年度</c:v>
                </c:pt>
                <c:pt idx="11">
                  <c:v>2005年度</c:v>
                </c:pt>
                <c:pt idx="12">
                  <c:v>2006年度</c:v>
                </c:pt>
                <c:pt idx="13">
                  <c:v>2007年度</c:v>
                </c:pt>
                <c:pt idx="14">
                  <c:v>2008年度</c:v>
                </c:pt>
                <c:pt idx="15">
                  <c:v>2009年度</c:v>
                </c:pt>
                <c:pt idx="16">
                  <c:v>2010年度</c:v>
                </c:pt>
                <c:pt idx="17">
                  <c:v>2011年度</c:v>
                </c:pt>
                <c:pt idx="18">
                  <c:v>2012年度</c:v>
                </c:pt>
                <c:pt idx="19">
                  <c:v>2013年度</c:v>
                </c:pt>
                <c:pt idx="20">
                  <c:v>2014年度</c:v>
                </c:pt>
                <c:pt idx="21">
                  <c:v>2015年度</c:v>
                </c:pt>
                <c:pt idx="22">
                  <c:v>2016年度</c:v>
                </c:pt>
                <c:pt idx="23">
                  <c:v>2017年度</c:v>
                </c:pt>
                <c:pt idx="24">
                  <c:v>2018年度</c:v>
                </c:pt>
                <c:pt idx="25">
                  <c:v>2019年度</c:v>
                </c:pt>
                <c:pt idx="26">
                  <c:v>2020年度</c:v>
                </c:pt>
                <c:pt idx="27">
                  <c:v>2021年度</c:v>
                </c:pt>
                <c:pt idx="28">
                  <c:v>2022年度</c:v>
                </c:pt>
                <c:pt idx="29">
                  <c:v>2023年度</c:v>
                </c:pt>
                <c:pt idx="30">
                  <c:v>2024年度</c:v>
                </c:pt>
                <c:pt idx="31">
                  <c:v>2025年度</c:v>
                </c:pt>
              </c:strCache>
            </c:strRef>
          </c:cat>
          <c:val>
            <c:numRef>
              <c:f>実質!$D$8:$D$39</c:f>
              <c:numCache>
                <c:formatCode>0.0_ </c:formatCode>
                <c:ptCount val="32"/>
                <c:pt idx="0">
                  <c:v>45.817399999999999</c:v>
                </c:pt>
                <c:pt idx="1">
                  <c:v>49.112199999999994</c:v>
                </c:pt>
                <c:pt idx="2">
                  <c:v>48.116</c:v>
                </c:pt>
                <c:pt idx="3">
                  <c:v>45.485399999999998</c:v>
                </c:pt>
                <c:pt idx="4">
                  <c:v>46.636000000000003</c:v>
                </c:pt>
                <c:pt idx="5">
                  <c:v>46.349899999999998</c:v>
                </c:pt>
                <c:pt idx="6">
                  <c:v>42.518099999999997</c:v>
                </c:pt>
                <c:pt idx="7">
                  <c:v>40.091200000000001</c:v>
                </c:pt>
                <c:pt idx="8">
                  <c:v>38.382899999999999</c:v>
                </c:pt>
                <c:pt idx="9">
                  <c:v>36.082800000000006</c:v>
                </c:pt>
                <c:pt idx="10">
                  <c:v>33.595399999999998</c:v>
                </c:pt>
                <c:pt idx="11">
                  <c:v>31.377099999999999</c:v>
                </c:pt>
                <c:pt idx="12">
                  <c:v>29.797099999999997</c:v>
                </c:pt>
                <c:pt idx="13">
                  <c:v>28.9131</c:v>
                </c:pt>
                <c:pt idx="14">
                  <c:v>27.709299999999999</c:v>
                </c:pt>
                <c:pt idx="15">
                  <c:v>29.963099999999997</c:v>
                </c:pt>
                <c:pt idx="16">
                  <c:v>27.743099999999998</c:v>
                </c:pt>
                <c:pt idx="17">
                  <c:v>27.178599999999999</c:v>
                </c:pt>
                <c:pt idx="18">
                  <c:v>27.393900000000002</c:v>
                </c:pt>
                <c:pt idx="19">
                  <c:v>29.446099999999998</c:v>
                </c:pt>
                <c:pt idx="20">
                  <c:v>28.802299999999999</c:v>
                </c:pt>
                <c:pt idx="21">
                  <c:v>28.3353</c:v>
                </c:pt>
                <c:pt idx="22">
                  <c:v>28.3202</c:v>
                </c:pt>
                <c:pt idx="23">
                  <c:v>28.565799999999999</c:v>
                </c:pt>
                <c:pt idx="24">
                  <c:v>29.005700000000001</c:v>
                </c:pt>
                <c:pt idx="25">
                  <c:v>29.645700000000001</c:v>
                </c:pt>
                <c:pt idx="26">
                  <c:v>31.066200000000002</c:v>
                </c:pt>
                <c:pt idx="27">
                  <c:v>29.013000000000002</c:v>
                </c:pt>
                <c:pt idx="28">
                  <c:v>27.703400000000002</c:v>
                </c:pt>
                <c:pt idx="29">
                  <c:v>27.665800000000001</c:v>
                </c:pt>
                <c:pt idx="30">
                  <c:v>27.686</c:v>
                </c:pt>
                <c:pt idx="31">
                  <c:v>27.5548</c:v>
                </c:pt>
              </c:numCache>
            </c:numRef>
          </c:val>
          <c:extLst>
            <c:ext xmlns:c16="http://schemas.microsoft.com/office/drawing/2014/chart" uri="{C3380CC4-5D6E-409C-BE32-E72D297353CC}">
              <c16:uniqueId val="{00000002-090B-4DF0-81AB-C43241EF3DF1}"/>
            </c:ext>
          </c:extLst>
        </c:ser>
        <c:dLbls>
          <c:showLegendKey val="0"/>
          <c:showVal val="0"/>
          <c:showCatName val="0"/>
          <c:showSerName val="0"/>
          <c:showPercent val="0"/>
          <c:showBubbleSize val="0"/>
        </c:dLbls>
        <c:gapWidth val="150"/>
        <c:overlap val="100"/>
        <c:axId val="892065231"/>
        <c:axId val="892063791"/>
      </c:barChart>
      <c:catAx>
        <c:axId val="892065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892063791"/>
        <c:crosses val="autoZero"/>
        <c:auto val="1"/>
        <c:lblAlgn val="ctr"/>
        <c:lblOffset val="100"/>
        <c:noMultiLvlLbl val="0"/>
      </c:catAx>
      <c:valAx>
        <c:axId val="892063791"/>
        <c:scaling>
          <c:orientation val="minMax"/>
        </c:scaling>
        <c:delete val="0"/>
        <c:axPos val="l"/>
        <c:majorGridlines>
          <c:spPr>
            <a:ln w="9525" cap="flat" cmpd="sng" algn="ctr">
              <a:solidFill>
                <a:schemeClr val="tx1">
                  <a:lumMod val="15000"/>
                  <a:lumOff val="85000"/>
                </a:schemeClr>
              </a:solidFill>
              <a:round/>
            </a:ln>
            <a:effectLst/>
          </c:spPr>
        </c:majorGridlines>
        <c:numFmt formatCode="0.0_ "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8920652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'data_8330-2026-07-08'!$B$7</c:f>
              <c:strCache>
                <c:ptCount val="1"/>
                <c:pt idx="0">
                  <c:v>イギリス</c:v>
                </c:pt>
              </c:strCache>
            </c:strRef>
          </c:tx>
          <c:spPr>
            <a:ln w="19050" cap="rnd">
              <a:solidFill>
                <a:srgbClr val="FF0000"/>
              </a:solidFill>
              <a:round/>
            </a:ln>
            <a:effectLst/>
          </c:spPr>
          <c:marker>
            <c:symbol val="none"/>
          </c:marker>
          <c:cat>
            <c:strRef>
              <c:f>'data_8330-2026-07-08'!$C$6:$Y$6</c:f>
              <c:strCache>
                <c:ptCount val="23"/>
                <c:pt idx="0">
                  <c:v>2003年</c:v>
                </c:pt>
                <c:pt idx="1">
                  <c:v>2004年</c:v>
                </c:pt>
                <c:pt idx="2">
                  <c:v>2005年</c:v>
                </c:pt>
                <c:pt idx="3">
                  <c:v>2006年</c:v>
                </c:pt>
                <c:pt idx="4">
                  <c:v>2007年</c:v>
                </c:pt>
                <c:pt idx="5">
                  <c:v>2008年</c:v>
                </c:pt>
                <c:pt idx="6">
                  <c:v>2009年</c:v>
                </c:pt>
                <c:pt idx="7">
                  <c:v>2010年</c:v>
                </c:pt>
                <c:pt idx="8">
                  <c:v>2011年</c:v>
                </c:pt>
                <c:pt idx="9">
                  <c:v>2012年</c:v>
                </c:pt>
                <c:pt idx="10">
                  <c:v>2013年</c:v>
                </c:pt>
                <c:pt idx="11">
                  <c:v>2014年</c:v>
                </c:pt>
                <c:pt idx="12">
                  <c:v>2015年</c:v>
                </c:pt>
                <c:pt idx="13">
                  <c:v>2016年</c:v>
                </c:pt>
                <c:pt idx="14">
                  <c:v>2017年</c:v>
                </c:pt>
                <c:pt idx="15">
                  <c:v>2018年</c:v>
                </c:pt>
                <c:pt idx="16">
                  <c:v>2019年</c:v>
                </c:pt>
                <c:pt idx="17">
                  <c:v>2020年</c:v>
                </c:pt>
                <c:pt idx="18">
                  <c:v>2021年</c:v>
                </c:pt>
                <c:pt idx="19">
                  <c:v>2022年</c:v>
                </c:pt>
                <c:pt idx="20">
                  <c:v>2023年</c:v>
                </c:pt>
                <c:pt idx="21">
                  <c:v>2024年</c:v>
                </c:pt>
                <c:pt idx="22">
                  <c:v>2025年</c:v>
                </c:pt>
              </c:strCache>
            </c:strRef>
          </c:cat>
          <c:val>
            <c:numRef>
              <c:f>'data_8330-2026-07-08'!$C$7:$Y$7</c:f>
              <c:numCache>
                <c:formatCode>General</c:formatCode>
                <c:ptCount val="23"/>
                <c:pt idx="0">
                  <c:v>3.7351610000000002</c:v>
                </c:pt>
                <c:pt idx="1">
                  <c:v>4.6378209999999997</c:v>
                </c:pt>
                <c:pt idx="2">
                  <c:v>4.7601680000000002</c:v>
                </c:pt>
                <c:pt idx="3">
                  <c:v>4.8492090000000001</c:v>
                </c:pt>
                <c:pt idx="4">
                  <c:v>6.0022070000000003</c:v>
                </c:pt>
                <c:pt idx="5">
                  <c:v>5.511412</c:v>
                </c:pt>
                <c:pt idx="6">
                  <c:v>1.2136530000000001</c:v>
                </c:pt>
                <c:pt idx="7">
                  <c:v>0.69977409999999995</c:v>
                </c:pt>
                <c:pt idx="8">
                  <c:v>0.87458000000000002</c:v>
                </c:pt>
                <c:pt idx="9">
                  <c:v>0.82725079999999995</c:v>
                </c:pt>
                <c:pt idx="10">
                  <c:v>0.51266089999999997</c:v>
                </c:pt>
                <c:pt idx="11">
                  <c:v>0.54294909999999996</c:v>
                </c:pt>
                <c:pt idx="12">
                  <c:v>0.57414920000000003</c:v>
                </c:pt>
                <c:pt idx="13">
                  <c:v>0.49899169999999998</c:v>
                </c:pt>
                <c:pt idx="14">
                  <c:v>0.35895169999999998</c:v>
                </c:pt>
                <c:pt idx="15">
                  <c:v>0.72283580000000003</c:v>
                </c:pt>
                <c:pt idx="16">
                  <c:v>0.80784999999999996</c:v>
                </c:pt>
                <c:pt idx="17">
                  <c:v>0.29499999999999998</c:v>
                </c:pt>
                <c:pt idx="18">
                  <c:v>0.09</c:v>
                </c:pt>
                <c:pt idx="19">
                  <c:v>2.0008330000000001</c:v>
                </c:pt>
                <c:pt idx="20">
                  <c:v>4.9508330000000003</c:v>
                </c:pt>
                <c:pt idx="21">
                  <c:v>5.0016670000000003</c:v>
                </c:pt>
                <c:pt idx="22">
                  <c:v>4.125</c:v>
                </c:pt>
              </c:numCache>
            </c:numRef>
          </c:val>
          <c:smooth val="0"/>
          <c:extLst>
            <c:ext xmlns:c16="http://schemas.microsoft.com/office/drawing/2014/chart" uri="{C3380CC4-5D6E-409C-BE32-E72D297353CC}">
              <c16:uniqueId val="{00000000-A0EE-4FC8-A8FD-213D878BA95E}"/>
            </c:ext>
          </c:extLst>
        </c:ser>
        <c:ser>
          <c:idx val="1"/>
          <c:order val="1"/>
          <c:tx>
            <c:strRef>
              <c:f>'data_8330-2026-07-08'!$B$8</c:f>
              <c:strCache>
                <c:ptCount val="1"/>
                <c:pt idx="0">
                  <c:v>カナダ</c:v>
                </c:pt>
              </c:strCache>
            </c:strRef>
          </c:tx>
          <c:spPr>
            <a:ln w="19050" cap="rnd">
              <a:solidFill>
                <a:schemeClr val="accent2"/>
              </a:solidFill>
              <a:round/>
            </a:ln>
            <a:effectLst/>
          </c:spPr>
          <c:marker>
            <c:symbol val="none"/>
          </c:marker>
          <c:cat>
            <c:strRef>
              <c:f>'data_8330-2026-07-08'!$C$6:$Y$6</c:f>
              <c:strCache>
                <c:ptCount val="23"/>
                <c:pt idx="0">
                  <c:v>2003年</c:v>
                </c:pt>
                <c:pt idx="1">
                  <c:v>2004年</c:v>
                </c:pt>
                <c:pt idx="2">
                  <c:v>2005年</c:v>
                </c:pt>
                <c:pt idx="3">
                  <c:v>2006年</c:v>
                </c:pt>
                <c:pt idx="4">
                  <c:v>2007年</c:v>
                </c:pt>
                <c:pt idx="5">
                  <c:v>2008年</c:v>
                </c:pt>
                <c:pt idx="6">
                  <c:v>2009年</c:v>
                </c:pt>
                <c:pt idx="7">
                  <c:v>2010年</c:v>
                </c:pt>
                <c:pt idx="8">
                  <c:v>2011年</c:v>
                </c:pt>
                <c:pt idx="9">
                  <c:v>2012年</c:v>
                </c:pt>
                <c:pt idx="10">
                  <c:v>2013年</c:v>
                </c:pt>
                <c:pt idx="11">
                  <c:v>2014年</c:v>
                </c:pt>
                <c:pt idx="12">
                  <c:v>2015年</c:v>
                </c:pt>
                <c:pt idx="13">
                  <c:v>2016年</c:v>
                </c:pt>
                <c:pt idx="14">
                  <c:v>2017年</c:v>
                </c:pt>
                <c:pt idx="15">
                  <c:v>2018年</c:v>
                </c:pt>
                <c:pt idx="16">
                  <c:v>2019年</c:v>
                </c:pt>
                <c:pt idx="17">
                  <c:v>2020年</c:v>
                </c:pt>
                <c:pt idx="18">
                  <c:v>2021年</c:v>
                </c:pt>
                <c:pt idx="19">
                  <c:v>2022年</c:v>
                </c:pt>
                <c:pt idx="20">
                  <c:v>2023年</c:v>
                </c:pt>
                <c:pt idx="21">
                  <c:v>2024年</c:v>
                </c:pt>
                <c:pt idx="22">
                  <c:v>2025年</c:v>
                </c:pt>
              </c:strCache>
            </c:strRef>
          </c:cat>
          <c:val>
            <c:numRef>
              <c:f>'data_8330-2026-07-08'!$C$8:$Y$8</c:f>
              <c:numCache>
                <c:formatCode>General</c:formatCode>
                <c:ptCount val="23"/>
                <c:pt idx="0">
                  <c:v>2.8584170000000002</c:v>
                </c:pt>
                <c:pt idx="1">
                  <c:v>2.2189999999999999</c:v>
                </c:pt>
                <c:pt idx="2">
                  <c:v>2.6951670000000001</c:v>
                </c:pt>
                <c:pt idx="3">
                  <c:v>4.0094589999999997</c:v>
                </c:pt>
                <c:pt idx="4">
                  <c:v>4.1420000000000003</c:v>
                </c:pt>
                <c:pt idx="5">
                  <c:v>2.336875</c:v>
                </c:pt>
                <c:pt idx="6">
                  <c:v>0.33154169999999999</c:v>
                </c:pt>
                <c:pt idx="7">
                  <c:v>0.5617917</c:v>
                </c:pt>
                <c:pt idx="8">
                  <c:v>0.91166670000000005</c:v>
                </c:pt>
                <c:pt idx="9">
                  <c:v>0.94158330000000001</c:v>
                </c:pt>
                <c:pt idx="10">
                  <c:v>0.96616670000000004</c:v>
                </c:pt>
                <c:pt idx="11">
                  <c:v>0.90970830000000003</c:v>
                </c:pt>
                <c:pt idx="12">
                  <c:v>0.52745830000000005</c:v>
                </c:pt>
                <c:pt idx="13">
                  <c:v>0.48654170000000002</c:v>
                </c:pt>
                <c:pt idx="14">
                  <c:v>0.68808340000000001</c:v>
                </c:pt>
                <c:pt idx="15">
                  <c:v>1.373583</c:v>
                </c:pt>
                <c:pt idx="16">
                  <c:v>1.6556249999999999</c:v>
                </c:pt>
                <c:pt idx="17">
                  <c:v>0.45145829999999998</c:v>
                </c:pt>
                <c:pt idx="18">
                  <c:v>0.11304169999999999</c:v>
                </c:pt>
                <c:pt idx="19">
                  <c:v>2.1777920000000002</c:v>
                </c:pt>
                <c:pt idx="20">
                  <c:v>4.7409169999999996</c:v>
                </c:pt>
                <c:pt idx="21">
                  <c:v>4.3663749999999997</c:v>
                </c:pt>
                <c:pt idx="22">
                  <c:v>2.5797919999999999</c:v>
                </c:pt>
              </c:numCache>
            </c:numRef>
          </c:val>
          <c:smooth val="0"/>
          <c:extLst>
            <c:ext xmlns:c16="http://schemas.microsoft.com/office/drawing/2014/chart" uri="{C3380CC4-5D6E-409C-BE32-E72D297353CC}">
              <c16:uniqueId val="{00000001-A0EE-4FC8-A8FD-213D878BA95E}"/>
            </c:ext>
          </c:extLst>
        </c:ser>
        <c:ser>
          <c:idx val="2"/>
          <c:order val="2"/>
          <c:tx>
            <c:strRef>
              <c:f>'data_8330-2026-07-08'!$B$9</c:f>
              <c:strCache>
                <c:ptCount val="1"/>
                <c:pt idx="0">
                  <c:v>日本</c:v>
                </c:pt>
              </c:strCache>
            </c:strRef>
          </c:tx>
          <c:spPr>
            <a:ln w="28575" cap="rnd">
              <a:solidFill>
                <a:schemeClr val="tx1"/>
              </a:solidFill>
              <a:round/>
            </a:ln>
            <a:effectLst/>
          </c:spPr>
          <c:marker>
            <c:symbol val="none"/>
          </c:marker>
          <c:cat>
            <c:strRef>
              <c:f>'data_8330-2026-07-08'!$C$6:$Y$6</c:f>
              <c:strCache>
                <c:ptCount val="23"/>
                <c:pt idx="0">
                  <c:v>2003年</c:v>
                </c:pt>
                <c:pt idx="1">
                  <c:v>2004年</c:v>
                </c:pt>
                <c:pt idx="2">
                  <c:v>2005年</c:v>
                </c:pt>
                <c:pt idx="3">
                  <c:v>2006年</c:v>
                </c:pt>
                <c:pt idx="4">
                  <c:v>2007年</c:v>
                </c:pt>
                <c:pt idx="5">
                  <c:v>2008年</c:v>
                </c:pt>
                <c:pt idx="6">
                  <c:v>2009年</c:v>
                </c:pt>
                <c:pt idx="7">
                  <c:v>2010年</c:v>
                </c:pt>
                <c:pt idx="8">
                  <c:v>2011年</c:v>
                </c:pt>
                <c:pt idx="9">
                  <c:v>2012年</c:v>
                </c:pt>
                <c:pt idx="10">
                  <c:v>2013年</c:v>
                </c:pt>
                <c:pt idx="11">
                  <c:v>2014年</c:v>
                </c:pt>
                <c:pt idx="12">
                  <c:v>2015年</c:v>
                </c:pt>
                <c:pt idx="13">
                  <c:v>2016年</c:v>
                </c:pt>
                <c:pt idx="14">
                  <c:v>2017年</c:v>
                </c:pt>
                <c:pt idx="15">
                  <c:v>2018年</c:v>
                </c:pt>
                <c:pt idx="16">
                  <c:v>2019年</c:v>
                </c:pt>
                <c:pt idx="17">
                  <c:v>2020年</c:v>
                </c:pt>
                <c:pt idx="18">
                  <c:v>2021年</c:v>
                </c:pt>
                <c:pt idx="19">
                  <c:v>2022年</c:v>
                </c:pt>
                <c:pt idx="20">
                  <c:v>2023年</c:v>
                </c:pt>
                <c:pt idx="21">
                  <c:v>2024年</c:v>
                </c:pt>
                <c:pt idx="22">
                  <c:v>2025年</c:v>
                </c:pt>
              </c:strCache>
            </c:strRef>
          </c:cat>
          <c:val>
            <c:numRef>
              <c:f>'data_8330-2026-07-08'!$C$9:$Y$9</c:f>
              <c:numCache>
                <c:formatCode>General</c:formatCode>
                <c:ptCount val="23"/>
                <c:pt idx="0">
                  <c:v>8.8333330000000002E-2</c:v>
                </c:pt>
                <c:pt idx="1">
                  <c:v>8.8333330000000002E-2</c:v>
                </c:pt>
                <c:pt idx="2">
                  <c:v>0.09</c:v>
                </c:pt>
                <c:pt idx="3">
                  <c:v>0.32467499999999999</c:v>
                </c:pt>
                <c:pt idx="4">
                  <c:v>0.74583330000000003</c:v>
                </c:pt>
                <c:pt idx="5">
                  <c:v>0.84666669999999999</c:v>
                </c:pt>
                <c:pt idx="6">
                  <c:v>0.57833330000000005</c:v>
                </c:pt>
                <c:pt idx="7">
                  <c:v>0.38333329999999999</c:v>
                </c:pt>
                <c:pt idx="8">
                  <c:v>0.33259670000000002</c:v>
                </c:pt>
                <c:pt idx="9">
                  <c:v>0.32721080000000002</c:v>
                </c:pt>
                <c:pt idx="10">
                  <c:v>0.2367042</c:v>
                </c:pt>
                <c:pt idx="11">
                  <c:v>0.20491670000000001</c:v>
                </c:pt>
                <c:pt idx="12">
                  <c:v>0.1696667</c:v>
                </c:pt>
                <c:pt idx="13">
                  <c:v>7.3666670000000004E-2</c:v>
                </c:pt>
                <c:pt idx="14">
                  <c:v>5.9333329999999997E-2</c:v>
                </c:pt>
                <c:pt idx="15">
                  <c:v>7.2333339999999996E-2</c:v>
                </c:pt>
                <c:pt idx="16">
                  <c:v>3.1083329999999999E-2</c:v>
                </c:pt>
                <c:pt idx="17">
                  <c:v>-3.5416669999999997E-2</c:v>
                </c:pt>
                <c:pt idx="18">
                  <c:v>-6.5500000000000003E-2</c:v>
                </c:pt>
                <c:pt idx="19">
                  <c:v>-2.9499999999999998E-2</c:v>
                </c:pt>
                <c:pt idx="20">
                  <c:v>3.833333E-3</c:v>
                </c:pt>
                <c:pt idx="21">
                  <c:v>0.18575</c:v>
                </c:pt>
                <c:pt idx="22">
                  <c:v>0.81363669999999999</c:v>
                </c:pt>
              </c:numCache>
            </c:numRef>
          </c:val>
          <c:smooth val="0"/>
          <c:extLst>
            <c:ext xmlns:c16="http://schemas.microsoft.com/office/drawing/2014/chart" uri="{C3380CC4-5D6E-409C-BE32-E72D297353CC}">
              <c16:uniqueId val="{00000002-A0EE-4FC8-A8FD-213D878BA95E}"/>
            </c:ext>
          </c:extLst>
        </c:ser>
        <c:ser>
          <c:idx val="3"/>
          <c:order val="3"/>
          <c:tx>
            <c:strRef>
              <c:f>'data_8330-2026-07-08'!$B$10</c:f>
              <c:strCache>
                <c:ptCount val="1"/>
                <c:pt idx="0">
                  <c:v>ユーロ加盟国</c:v>
                </c:pt>
              </c:strCache>
            </c:strRef>
          </c:tx>
          <c:spPr>
            <a:ln w="19050" cap="rnd">
              <a:solidFill>
                <a:schemeClr val="accent4"/>
              </a:solidFill>
              <a:round/>
            </a:ln>
            <a:effectLst/>
          </c:spPr>
          <c:marker>
            <c:symbol val="none"/>
          </c:marker>
          <c:cat>
            <c:strRef>
              <c:f>'data_8330-2026-07-08'!$C$6:$Y$6</c:f>
              <c:strCache>
                <c:ptCount val="23"/>
                <c:pt idx="0">
                  <c:v>2003年</c:v>
                </c:pt>
                <c:pt idx="1">
                  <c:v>2004年</c:v>
                </c:pt>
                <c:pt idx="2">
                  <c:v>2005年</c:v>
                </c:pt>
                <c:pt idx="3">
                  <c:v>2006年</c:v>
                </c:pt>
                <c:pt idx="4">
                  <c:v>2007年</c:v>
                </c:pt>
                <c:pt idx="5">
                  <c:v>2008年</c:v>
                </c:pt>
                <c:pt idx="6">
                  <c:v>2009年</c:v>
                </c:pt>
                <c:pt idx="7">
                  <c:v>2010年</c:v>
                </c:pt>
                <c:pt idx="8">
                  <c:v>2011年</c:v>
                </c:pt>
                <c:pt idx="9">
                  <c:v>2012年</c:v>
                </c:pt>
                <c:pt idx="10">
                  <c:v>2013年</c:v>
                </c:pt>
                <c:pt idx="11">
                  <c:v>2014年</c:v>
                </c:pt>
                <c:pt idx="12">
                  <c:v>2015年</c:v>
                </c:pt>
                <c:pt idx="13">
                  <c:v>2016年</c:v>
                </c:pt>
                <c:pt idx="14">
                  <c:v>2017年</c:v>
                </c:pt>
                <c:pt idx="15">
                  <c:v>2018年</c:v>
                </c:pt>
                <c:pt idx="16">
                  <c:v>2019年</c:v>
                </c:pt>
                <c:pt idx="17">
                  <c:v>2020年</c:v>
                </c:pt>
                <c:pt idx="18">
                  <c:v>2021年</c:v>
                </c:pt>
                <c:pt idx="19">
                  <c:v>2022年</c:v>
                </c:pt>
                <c:pt idx="20">
                  <c:v>2023年</c:v>
                </c:pt>
                <c:pt idx="21">
                  <c:v>2024年</c:v>
                </c:pt>
                <c:pt idx="22">
                  <c:v>2025年</c:v>
                </c:pt>
              </c:strCache>
            </c:strRef>
          </c:cat>
          <c:val>
            <c:numRef>
              <c:f>'data_8330-2026-07-08'!$C$10:$Y$10</c:f>
              <c:numCache>
                <c:formatCode>General</c:formatCode>
                <c:ptCount val="23"/>
                <c:pt idx="0">
                  <c:v>2.3334739999999998</c:v>
                </c:pt>
                <c:pt idx="1">
                  <c:v>2.1063230000000002</c:v>
                </c:pt>
                <c:pt idx="2">
                  <c:v>2.1846890000000001</c:v>
                </c:pt>
                <c:pt idx="3">
                  <c:v>3.0792120000000001</c:v>
                </c:pt>
                <c:pt idx="4">
                  <c:v>4.277596</c:v>
                </c:pt>
                <c:pt idx="5">
                  <c:v>4.634233</c:v>
                </c:pt>
                <c:pt idx="6">
                  <c:v>1.2283500000000001</c:v>
                </c:pt>
                <c:pt idx="7">
                  <c:v>0.81095390000000001</c:v>
                </c:pt>
                <c:pt idx="8">
                  <c:v>1.3906000000000001</c:v>
                </c:pt>
                <c:pt idx="9">
                  <c:v>0.5731811</c:v>
                </c:pt>
                <c:pt idx="10">
                  <c:v>0.2206612</c:v>
                </c:pt>
                <c:pt idx="11">
                  <c:v>0.20994570000000001</c:v>
                </c:pt>
                <c:pt idx="12">
                  <c:v>-1.9375699999999999E-2</c:v>
                </c:pt>
                <c:pt idx="13">
                  <c:v>-0.26369569999999998</c:v>
                </c:pt>
                <c:pt idx="14">
                  <c:v>-0.32905610000000002</c:v>
                </c:pt>
                <c:pt idx="15">
                  <c:v>-0.32209300000000002</c:v>
                </c:pt>
                <c:pt idx="16">
                  <c:v>-0.35631930000000001</c:v>
                </c:pt>
                <c:pt idx="17">
                  <c:v>-0.42515960000000003</c:v>
                </c:pt>
                <c:pt idx="18">
                  <c:v>-0.54875629999999997</c:v>
                </c:pt>
                <c:pt idx="19">
                  <c:v>0.34155540000000001</c:v>
                </c:pt>
                <c:pt idx="20">
                  <c:v>3.4324290000000004</c:v>
                </c:pt>
                <c:pt idx="21">
                  <c:v>3.5715150000000002</c:v>
                </c:pt>
                <c:pt idx="22">
                  <c:v>2.1792609999999999</c:v>
                </c:pt>
              </c:numCache>
            </c:numRef>
          </c:val>
          <c:smooth val="0"/>
          <c:extLst>
            <c:ext xmlns:c16="http://schemas.microsoft.com/office/drawing/2014/chart" uri="{C3380CC4-5D6E-409C-BE32-E72D297353CC}">
              <c16:uniqueId val="{00000003-A0EE-4FC8-A8FD-213D878BA95E}"/>
            </c:ext>
          </c:extLst>
        </c:ser>
        <c:ser>
          <c:idx val="4"/>
          <c:order val="4"/>
          <c:tx>
            <c:strRef>
              <c:f>'data_8330-2026-07-08'!$B$11</c:f>
              <c:strCache>
                <c:ptCount val="1"/>
                <c:pt idx="0">
                  <c:v>米国</c:v>
                </c:pt>
              </c:strCache>
            </c:strRef>
          </c:tx>
          <c:spPr>
            <a:ln w="19050" cap="rnd">
              <a:solidFill>
                <a:schemeClr val="accent5"/>
              </a:solidFill>
              <a:round/>
            </a:ln>
            <a:effectLst/>
          </c:spPr>
          <c:marker>
            <c:symbol val="none"/>
          </c:marker>
          <c:cat>
            <c:strRef>
              <c:f>'data_8330-2026-07-08'!$C$6:$Y$6</c:f>
              <c:strCache>
                <c:ptCount val="23"/>
                <c:pt idx="0">
                  <c:v>2003年</c:v>
                </c:pt>
                <c:pt idx="1">
                  <c:v>2004年</c:v>
                </c:pt>
                <c:pt idx="2">
                  <c:v>2005年</c:v>
                </c:pt>
                <c:pt idx="3">
                  <c:v>2006年</c:v>
                </c:pt>
                <c:pt idx="4">
                  <c:v>2007年</c:v>
                </c:pt>
                <c:pt idx="5">
                  <c:v>2008年</c:v>
                </c:pt>
                <c:pt idx="6">
                  <c:v>2009年</c:v>
                </c:pt>
                <c:pt idx="7">
                  <c:v>2010年</c:v>
                </c:pt>
                <c:pt idx="8">
                  <c:v>2011年</c:v>
                </c:pt>
                <c:pt idx="9">
                  <c:v>2012年</c:v>
                </c:pt>
                <c:pt idx="10">
                  <c:v>2013年</c:v>
                </c:pt>
                <c:pt idx="11">
                  <c:v>2014年</c:v>
                </c:pt>
                <c:pt idx="12">
                  <c:v>2015年</c:v>
                </c:pt>
                <c:pt idx="13">
                  <c:v>2016年</c:v>
                </c:pt>
                <c:pt idx="14">
                  <c:v>2017年</c:v>
                </c:pt>
                <c:pt idx="15">
                  <c:v>2018年</c:v>
                </c:pt>
                <c:pt idx="16">
                  <c:v>2019年</c:v>
                </c:pt>
                <c:pt idx="17">
                  <c:v>2020年</c:v>
                </c:pt>
                <c:pt idx="18">
                  <c:v>2021年</c:v>
                </c:pt>
                <c:pt idx="19">
                  <c:v>2022年</c:v>
                </c:pt>
                <c:pt idx="20">
                  <c:v>2023年</c:v>
                </c:pt>
                <c:pt idx="21">
                  <c:v>2024年</c:v>
                </c:pt>
                <c:pt idx="22">
                  <c:v>2025年</c:v>
                </c:pt>
              </c:strCache>
            </c:strRef>
          </c:cat>
          <c:val>
            <c:numRef>
              <c:f>'data_8330-2026-07-08'!$C$11:$Y$11</c:f>
              <c:numCache>
                <c:formatCode>General</c:formatCode>
                <c:ptCount val="23"/>
                <c:pt idx="0">
                  <c:v>1.150833</c:v>
                </c:pt>
                <c:pt idx="1">
                  <c:v>1.5633330000000001</c:v>
                </c:pt>
                <c:pt idx="2">
                  <c:v>3.5116670000000001</c:v>
                </c:pt>
                <c:pt idx="3">
                  <c:v>5.1533329999999999</c:v>
                </c:pt>
                <c:pt idx="4">
                  <c:v>5.2683330000000002</c:v>
                </c:pt>
                <c:pt idx="5">
                  <c:v>2.9649999999999999</c:v>
                </c:pt>
                <c:pt idx="6">
                  <c:v>0.55583329999999997</c:v>
                </c:pt>
                <c:pt idx="7">
                  <c:v>0.31166670000000002</c:v>
                </c:pt>
                <c:pt idx="8">
                  <c:v>0.30333329999999997</c:v>
                </c:pt>
                <c:pt idx="9">
                  <c:v>0.28249999999999997</c:v>
                </c:pt>
                <c:pt idx="10">
                  <c:v>0.1666667</c:v>
                </c:pt>
                <c:pt idx="11">
                  <c:v>0.1241667</c:v>
                </c:pt>
                <c:pt idx="12">
                  <c:v>0.2266667</c:v>
                </c:pt>
                <c:pt idx="13">
                  <c:v>0.64416660000000003</c:v>
                </c:pt>
                <c:pt idx="14">
                  <c:v>1.1525000000000001</c:v>
                </c:pt>
                <c:pt idx="15">
                  <c:v>2.1883330000000001</c:v>
                </c:pt>
                <c:pt idx="16">
                  <c:v>2.2075</c:v>
                </c:pt>
                <c:pt idx="17">
                  <c:v>0.53363640000000001</c:v>
                </c:pt>
                <c:pt idx="18">
                  <c:v>0.1141667</c:v>
                </c:pt>
                <c:pt idx="19">
                  <c:v>2.2275</c:v>
                </c:pt>
                <c:pt idx="20">
                  <c:v>5.1775000000000002</c:v>
                </c:pt>
                <c:pt idx="21">
                  <c:v>5.0508329999999999</c:v>
                </c:pt>
                <c:pt idx="22">
                  <c:v>4.1716670000000002</c:v>
                </c:pt>
              </c:numCache>
            </c:numRef>
          </c:val>
          <c:smooth val="0"/>
          <c:extLst>
            <c:ext xmlns:c16="http://schemas.microsoft.com/office/drawing/2014/chart" uri="{C3380CC4-5D6E-409C-BE32-E72D297353CC}">
              <c16:uniqueId val="{00000004-A0EE-4FC8-A8FD-213D878BA95E}"/>
            </c:ext>
          </c:extLst>
        </c:ser>
        <c:dLbls>
          <c:showLegendKey val="0"/>
          <c:showVal val="0"/>
          <c:showCatName val="0"/>
          <c:showSerName val="0"/>
          <c:showPercent val="0"/>
          <c:showBubbleSize val="0"/>
        </c:dLbls>
        <c:smooth val="0"/>
        <c:axId val="968527183"/>
        <c:axId val="964175311"/>
      </c:lineChart>
      <c:catAx>
        <c:axId val="9685271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964175311"/>
        <c:crosses val="autoZero"/>
        <c:auto val="1"/>
        <c:lblAlgn val="ctr"/>
        <c:lblOffset val="100"/>
        <c:noMultiLvlLbl val="0"/>
      </c:catAx>
      <c:valAx>
        <c:axId val="9641753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9685271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fm02_m_1!$B$333</c:f>
              <c:strCache>
                <c:ptCount val="1"/>
                <c:pt idx="0">
                  <c:v>無担保コールレート（翌日物）</c:v>
                </c:pt>
              </c:strCache>
            </c:strRef>
          </c:tx>
          <c:spPr>
            <a:ln w="22225" cap="rnd">
              <a:solidFill>
                <a:schemeClr val="accent1"/>
              </a:solidFill>
              <a:round/>
            </a:ln>
            <a:effectLst/>
          </c:spPr>
          <c:marker>
            <c:symbol val="none"/>
          </c:marker>
          <c:cat>
            <c:numRef>
              <c:f>fm02_m_1!$A$334:$A$495</c:f>
              <c:numCache>
                <c:formatCode>mmm\-yy</c:formatCode>
                <c:ptCount val="162"/>
                <c:pt idx="0">
                  <c:v>41275</c:v>
                </c:pt>
                <c:pt idx="1">
                  <c:v>41306</c:v>
                </c:pt>
                <c:pt idx="2">
                  <c:v>41334</c:v>
                </c:pt>
                <c:pt idx="3">
                  <c:v>41365</c:v>
                </c:pt>
                <c:pt idx="4">
                  <c:v>41395</c:v>
                </c:pt>
                <c:pt idx="5">
                  <c:v>41426</c:v>
                </c:pt>
                <c:pt idx="6">
                  <c:v>41456</c:v>
                </c:pt>
                <c:pt idx="7">
                  <c:v>41487</c:v>
                </c:pt>
                <c:pt idx="8">
                  <c:v>41518</c:v>
                </c:pt>
                <c:pt idx="9">
                  <c:v>41548</c:v>
                </c:pt>
                <c:pt idx="10">
                  <c:v>41579</c:v>
                </c:pt>
                <c:pt idx="11">
                  <c:v>41609</c:v>
                </c:pt>
                <c:pt idx="12">
                  <c:v>41640</c:v>
                </c:pt>
                <c:pt idx="13">
                  <c:v>41671</c:v>
                </c:pt>
                <c:pt idx="14">
                  <c:v>41699</c:v>
                </c:pt>
                <c:pt idx="15">
                  <c:v>41730</c:v>
                </c:pt>
                <c:pt idx="16">
                  <c:v>41760</c:v>
                </c:pt>
                <c:pt idx="17">
                  <c:v>41791</c:v>
                </c:pt>
                <c:pt idx="18">
                  <c:v>41821</c:v>
                </c:pt>
                <c:pt idx="19">
                  <c:v>41852</c:v>
                </c:pt>
                <c:pt idx="20">
                  <c:v>41883</c:v>
                </c:pt>
                <c:pt idx="21">
                  <c:v>41913</c:v>
                </c:pt>
                <c:pt idx="22">
                  <c:v>41944</c:v>
                </c:pt>
                <c:pt idx="23">
                  <c:v>41974</c:v>
                </c:pt>
                <c:pt idx="24">
                  <c:v>42005</c:v>
                </c:pt>
                <c:pt idx="25">
                  <c:v>42036</c:v>
                </c:pt>
                <c:pt idx="26">
                  <c:v>42064</c:v>
                </c:pt>
                <c:pt idx="27">
                  <c:v>42095</c:v>
                </c:pt>
                <c:pt idx="28">
                  <c:v>42125</c:v>
                </c:pt>
                <c:pt idx="29">
                  <c:v>42156</c:v>
                </c:pt>
                <c:pt idx="30">
                  <c:v>42186</c:v>
                </c:pt>
                <c:pt idx="31">
                  <c:v>42217</c:v>
                </c:pt>
                <c:pt idx="32">
                  <c:v>42248</c:v>
                </c:pt>
                <c:pt idx="33">
                  <c:v>42278</c:v>
                </c:pt>
                <c:pt idx="34">
                  <c:v>42309</c:v>
                </c:pt>
                <c:pt idx="35">
                  <c:v>42339</c:v>
                </c:pt>
                <c:pt idx="36">
                  <c:v>42370</c:v>
                </c:pt>
                <c:pt idx="37">
                  <c:v>42401</c:v>
                </c:pt>
                <c:pt idx="38">
                  <c:v>42430</c:v>
                </c:pt>
                <c:pt idx="39">
                  <c:v>42461</c:v>
                </c:pt>
                <c:pt idx="40">
                  <c:v>42491</c:v>
                </c:pt>
                <c:pt idx="41">
                  <c:v>42522</c:v>
                </c:pt>
                <c:pt idx="42">
                  <c:v>42552</c:v>
                </c:pt>
                <c:pt idx="43">
                  <c:v>42583</c:v>
                </c:pt>
                <c:pt idx="44">
                  <c:v>42614</c:v>
                </c:pt>
                <c:pt idx="45">
                  <c:v>42644</c:v>
                </c:pt>
                <c:pt idx="46">
                  <c:v>42675</c:v>
                </c:pt>
                <c:pt idx="47">
                  <c:v>42705</c:v>
                </c:pt>
                <c:pt idx="48">
                  <c:v>42736</c:v>
                </c:pt>
                <c:pt idx="49">
                  <c:v>42767</c:v>
                </c:pt>
                <c:pt idx="50">
                  <c:v>42795</c:v>
                </c:pt>
                <c:pt idx="51">
                  <c:v>42826</c:v>
                </c:pt>
                <c:pt idx="52">
                  <c:v>42856</c:v>
                </c:pt>
                <c:pt idx="53">
                  <c:v>42887</c:v>
                </c:pt>
                <c:pt idx="54">
                  <c:v>42917</c:v>
                </c:pt>
                <c:pt idx="55">
                  <c:v>42948</c:v>
                </c:pt>
                <c:pt idx="56">
                  <c:v>42979</c:v>
                </c:pt>
                <c:pt idx="57">
                  <c:v>43009</c:v>
                </c:pt>
                <c:pt idx="58">
                  <c:v>43040</c:v>
                </c:pt>
                <c:pt idx="59">
                  <c:v>43070</c:v>
                </c:pt>
                <c:pt idx="60">
                  <c:v>43101</c:v>
                </c:pt>
                <c:pt idx="61">
                  <c:v>43132</c:v>
                </c:pt>
                <c:pt idx="62">
                  <c:v>43160</c:v>
                </c:pt>
                <c:pt idx="63">
                  <c:v>43191</c:v>
                </c:pt>
                <c:pt idx="64">
                  <c:v>43221</c:v>
                </c:pt>
                <c:pt idx="65">
                  <c:v>43252</c:v>
                </c:pt>
                <c:pt idx="66">
                  <c:v>43282</c:v>
                </c:pt>
                <c:pt idx="67">
                  <c:v>43313</c:v>
                </c:pt>
                <c:pt idx="68">
                  <c:v>43344</c:v>
                </c:pt>
                <c:pt idx="69">
                  <c:v>43374</c:v>
                </c:pt>
                <c:pt idx="70">
                  <c:v>43405</c:v>
                </c:pt>
                <c:pt idx="71">
                  <c:v>43435</c:v>
                </c:pt>
                <c:pt idx="72">
                  <c:v>43466</c:v>
                </c:pt>
                <c:pt idx="73">
                  <c:v>43497</c:v>
                </c:pt>
                <c:pt idx="74">
                  <c:v>43525</c:v>
                </c:pt>
                <c:pt idx="75">
                  <c:v>43556</c:v>
                </c:pt>
                <c:pt idx="76">
                  <c:v>43586</c:v>
                </c:pt>
                <c:pt idx="77">
                  <c:v>43617</c:v>
                </c:pt>
                <c:pt idx="78">
                  <c:v>43647</c:v>
                </c:pt>
                <c:pt idx="79">
                  <c:v>43678</c:v>
                </c:pt>
                <c:pt idx="80">
                  <c:v>43709</c:v>
                </c:pt>
                <c:pt idx="81">
                  <c:v>43739</c:v>
                </c:pt>
                <c:pt idx="82">
                  <c:v>43770</c:v>
                </c:pt>
                <c:pt idx="83">
                  <c:v>43800</c:v>
                </c:pt>
                <c:pt idx="84">
                  <c:v>43831</c:v>
                </c:pt>
                <c:pt idx="85">
                  <c:v>43862</c:v>
                </c:pt>
                <c:pt idx="86">
                  <c:v>43891</c:v>
                </c:pt>
                <c:pt idx="87">
                  <c:v>43922</c:v>
                </c:pt>
                <c:pt idx="88">
                  <c:v>43952</c:v>
                </c:pt>
                <c:pt idx="89">
                  <c:v>43983</c:v>
                </c:pt>
                <c:pt idx="90">
                  <c:v>44013</c:v>
                </c:pt>
                <c:pt idx="91">
                  <c:v>44044</c:v>
                </c:pt>
                <c:pt idx="92">
                  <c:v>44075</c:v>
                </c:pt>
                <c:pt idx="93">
                  <c:v>44105</c:v>
                </c:pt>
                <c:pt idx="94">
                  <c:v>44136</c:v>
                </c:pt>
                <c:pt idx="95">
                  <c:v>44166</c:v>
                </c:pt>
                <c:pt idx="96">
                  <c:v>44197</c:v>
                </c:pt>
                <c:pt idx="97">
                  <c:v>44228</c:v>
                </c:pt>
                <c:pt idx="98">
                  <c:v>44256</c:v>
                </c:pt>
                <c:pt idx="99">
                  <c:v>44287</c:v>
                </c:pt>
                <c:pt idx="100">
                  <c:v>44317</c:v>
                </c:pt>
                <c:pt idx="101">
                  <c:v>44348</c:v>
                </c:pt>
                <c:pt idx="102">
                  <c:v>44378</c:v>
                </c:pt>
                <c:pt idx="103">
                  <c:v>44409</c:v>
                </c:pt>
                <c:pt idx="104">
                  <c:v>44440</c:v>
                </c:pt>
                <c:pt idx="105">
                  <c:v>44470</c:v>
                </c:pt>
                <c:pt idx="106">
                  <c:v>44501</c:v>
                </c:pt>
                <c:pt idx="107">
                  <c:v>44531</c:v>
                </c:pt>
                <c:pt idx="108">
                  <c:v>44562</c:v>
                </c:pt>
                <c:pt idx="109">
                  <c:v>44593</c:v>
                </c:pt>
                <c:pt idx="110">
                  <c:v>44621</c:v>
                </c:pt>
                <c:pt idx="111">
                  <c:v>44652</c:v>
                </c:pt>
                <c:pt idx="112">
                  <c:v>44682</c:v>
                </c:pt>
                <c:pt idx="113">
                  <c:v>44713</c:v>
                </c:pt>
                <c:pt idx="114">
                  <c:v>44743</c:v>
                </c:pt>
                <c:pt idx="115">
                  <c:v>44774</c:v>
                </c:pt>
                <c:pt idx="116">
                  <c:v>44805</c:v>
                </c:pt>
                <c:pt idx="117">
                  <c:v>44835</c:v>
                </c:pt>
                <c:pt idx="118">
                  <c:v>44866</c:v>
                </c:pt>
                <c:pt idx="119">
                  <c:v>44896</c:v>
                </c:pt>
                <c:pt idx="120">
                  <c:v>44927</c:v>
                </c:pt>
                <c:pt idx="121">
                  <c:v>44958</c:v>
                </c:pt>
                <c:pt idx="122">
                  <c:v>44986</c:v>
                </c:pt>
                <c:pt idx="123">
                  <c:v>45017</c:v>
                </c:pt>
                <c:pt idx="124">
                  <c:v>45047</c:v>
                </c:pt>
                <c:pt idx="125">
                  <c:v>45078</c:v>
                </c:pt>
                <c:pt idx="126">
                  <c:v>45108</c:v>
                </c:pt>
                <c:pt idx="127">
                  <c:v>45139</c:v>
                </c:pt>
                <c:pt idx="128">
                  <c:v>45170</c:v>
                </c:pt>
                <c:pt idx="129">
                  <c:v>45200</c:v>
                </c:pt>
                <c:pt idx="130">
                  <c:v>45231</c:v>
                </c:pt>
                <c:pt idx="131">
                  <c:v>45261</c:v>
                </c:pt>
                <c:pt idx="132">
                  <c:v>45292</c:v>
                </c:pt>
                <c:pt idx="133">
                  <c:v>45323</c:v>
                </c:pt>
                <c:pt idx="134">
                  <c:v>45352</c:v>
                </c:pt>
                <c:pt idx="135">
                  <c:v>45383</c:v>
                </c:pt>
                <c:pt idx="136">
                  <c:v>45413</c:v>
                </c:pt>
                <c:pt idx="137">
                  <c:v>45444</c:v>
                </c:pt>
                <c:pt idx="138">
                  <c:v>45474</c:v>
                </c:pt>
                <c:pt idx="139">
                  <c:v>45505</c:v>
                </c:pt>
                <c:pt idx="140">
                  <c:v>45536</c:v>
                </c:pt>
                <c:pt idx="141">
                  <c:v>45566</c:v>
                </c:pt>
                <c:pt idx="142">
                  <c:v>45597</c:v>
                </c:pt>
                <c:pt idx="143">
                  <c:v>45627</c:v>
                </c:pt>
                <c:pt idx="144">
                  <c:v>45658</c:v>
                </c:pt>
                <c:pt idx="145">
                  <c:v>45689</c:v>
                </c:pt>
                <c:pt idx="146">
                  <c:v>45717</c:v>
                </c:pt>
                <c:pt idx="147">
                  <c:v>45748</c:v>
                </c:pt>
                <c:pt idx="148">
                  <c:v>45778</c:v>
                </c:pt>
                <c:pt idx="149">
                  <c:v>45809</c:v>
                </c:pt>
                <c:pt idx="150">
                  <c:v>45839</c:v>
                </c:pt>
                <c:pt idx="151">
                  <c:v>45870</c:v>
                </c:pt>
                <c:pt idx="152">
                  <c:v>45901</c:v>
                </c:pt>
                <c:pt idx="153">
                  <c:v>45931</c:v>
                </c:pt>
                <c:pt idx="154">
                  <c:v>45962</c:v>
                </c:pt>
                <c:pt idx="155">
                  <c:v>45992</c:v>
                </c:pt>
                <c:pt idx="156">
                  <c:v>46023</c:v>
                </c:pt>
                <c:pt idx="157">
                  <c:v>46054</c:v>
                </c:pt>
                <c:pt idx="158">
                  <c:v>46082</c:v>
                </c:pt>
                <c:pt idx="159">
                  <c:v>46113</c:v>
                </c:pt>
                <c:pt idx="160">
                  <c:v>46143</c:v>
                </c:pt>
                <c:pt idx="161">
                  <c:v>46174</c:v>
                </c:pt>
              </c:numCache>
            </c:numRef>
          </c:cat>
          <c:val>
            <c:numRef>
              <c:f>fm02_m_1!$B$334:$B$495</c:f>
              <c:numCache>
                <c:formatCode>General</c:formatCode>
                <c:ptCount val="162"/>
                <c:pt idx="0">
                  <c:v>8.2000000000000003E-2</c:v>
                </c:pt>
                <c:pt idx="1">
                  <c:v>8.3000000000000004E-2</c:v>
                </c:pt>
                <c:pt idx="2">
                  <c:v>5.8000000000000003E-2</c:v>
                </c:pt>
                <c:pt idx="3">
                  <c:v>7.0999999999999994E-2</c:v>
                </c:pt>
                <c:pt idx="4">
                  <c:v>7.2999999999999995E-2</c:v>
                </c:pt>
                <c:pt idx="5">
                  <c:v>7.0000000000000007E-2</c:v>
                </c:pt>
                <c:pt idx="6">
                  <c:v>7.2999999999999995E-2</c:v>
                </c:pt>
                <c:pt idx="7">
                  <c:v>7.1999999999999995E-2</c:v>
                </c:pt>
                <c:pt idx="8">
                  <c:v>6.2E-2</c:v>
                </c:pt>
                <c:pt idx="9">
                  <c:v>7.1999999999999995E-2</c:v>
                </c:pt>
                <c:pt idx="10">
                  <c:v>7.0999999999999994E-2</c:v>
                </c:pt>
                <c:pt idx="11">
                  <c:v>6.8000000000000005E-2</c:v>
                </c:pt>
                <c:pt idx="12">
                  <c:v>7.0999999999999994E-2</c:v>
                </c:pt>
                <c:pt idx="13">
                  <c:v>7.1999999999999995E-2</c:v>
                </c:pt>
                <c:pt idx="14">
                  <c:v>4.3999999999999997E-2</c:v>
                </c:pt>
                <c:pt idx="15">
                  <c:v>6.5000000000000002E-2</c:v>
                </c:pt>
                <c:pt idx="16">
                  <c:v>6.9000000000000006E-2</c:v>
                </c:pt>
                <c:pt idx="17">
                  <c:v>5.8000000000000003E-2</c:v>
                </c:pt>
                <c:pt idx="18">
                  <c:v>6.5000000000000002E-2</c:v>
                </c:pt>
                <c:pt idx="19">
                  <c:v>7.0000000000000007E-2</c:v>
                </c:pt>
                <c:pt idx="20">
                  <c:v>2.9000000000000001E-2</c:v>
                </c:pt>
                <c:pt idx="21">
                  <c:v>0.06</c:v>
                </c:pt>
                <c:pt idx="22">
                  <c:v>6.7000000000000004E-2</c:v>
                </c:pt>
                <c:pt idx="23">
                  <c:v>6.6000000000000003E-2</c:v>
                </c:pt>
                <c:pt idx="24">
                  <c:v>7.0999999999999994E-2</c:v>
                </c:pt>
                <c:pt idx="25">
                  <c:v>7.3999999999999996E-2</c:v>
                </c:pt>
                <c:pt idx="26">
                  <c:v>1.4999999999999999E-2</c:v>
                </c:pt>
                <c:pt idx="27">
                  <c:v>6.3E-2</c:v>
                </c:pt>
                <c:pt idx="28">
                  <c:v>7.2999999999999995E-2</c:v>
                </c:pt>
                <c:pt idx="29">
                  <c:v>1.0999999999999999E-2</c:v>
                </c:pt>
                <c:pt idx="30">
                  <c:v>6.4000000000000001E-2</c:v>
                </c:pt>
                <c:pt idx="31">
                  <c:v>7.0999999999999994E-2</c:v>
                </c:pt>
                <c:pt idx="32">
                  <c:v>0.01</c:v>
                </c:pt>
                <c:pt idx="33">
                  <c:v>7.3999999999999996E-2</c:v>
                </c:pt>
                <c:pt idx="34">
                  <c:v>7.5999999999999998E-2</c:v>
                </c:pt>
                <c:pt idx="35">
                  <c:v>3.7999999999999999E-2</c:v>
                </c:pt>
                <c:pt idx="36">
                  <c:v>6.6000000000000003E-2</c:v>
                </c:pt>
                <c:pt idx="37">
                  <c:v>-1E-3</c:v>
                </c:pt>
                <c:pt idx="38">
                  <c:v>-2E-3</c:v>
                </c:pt>
                <c:pt idx="39">
                  <c:v>-5.6000000000000001E-2</c:v>
                </c:pt>
                <c:pt idx="40">
                  <c:v>-5.3999999999999999E-2</c:v>
                </c:pt>
                <c:pt idx="41">
                  <c:v>-6.4000000000000001E-2</c:v>
                </c:pt>
                <c:pt idx="42">
                  <c:v>-4.5999999999999999E-2</c:v>
                </c:pt>
                <c:pt idx="43">
                  <c:v>-4.8000000000000001E-2</c:v>
                </c:pt>
                <c:pt idx="44">
                  <c:v>-0.06</c:v>
                </c:pt>
                <c:pt idx="45">
                  <c:v>-4.7E-2</c:v>
                </c:pt>
                <c:pt idx="46">
                  <c:v>-5.3999999999999999E-2</c:v>
                </c:pt>
                <c:pt idx="47">
                  <c:v>-5.8000000000000003E-2</c:v>
                </c:pt>
                <c:pt idx="48">
                  <c:v>-5.8000000000000003E-2</c:v>
                </c:pt>
                <c:pt idx="49">
                  <c:v>-4.8000000000000001E-2</c:v>
                </c:pt>
                <c:pt idx="50">
                  <c:v>-0.06</c:v>
                </c:pt>
                <c:pt idx="51">
                  <c:v>-7.3999999999999996E-2</c:v>
                </c:pt>
                <c:pt idx="52">
                  <c:v>-6.5000000000000002E-2</c:v>
                </c:pt>
                <c:pt idx="53">
                  <c:v>-6.9000000000000006E-2</c:v>
                </c:pt>
                <c:pt idx="54">
                  <c:v>-6.4000000000000001E-2</c:v>
                </c:pt>
                <c:pt idx="55">
                  <c:v>-6.6000000000000003E-2</c:v>
                </c:pt>
                <c:pt idx="56">
                  <c:v>-6.3E-2</c:v>
                </c:pt>
                <c:pt idx="57">
                  <c:v>-4.5999999999999999E-2</c:v>
                </c:pt>
                <c:pt idx="58">
                  <c:v>-5.5E-2</c:v>
                </c:pt>
                <c:pt idx="59">
                  <c:v>-6.2E-2</c:v>
                </c:pt>
                <c:pt idx="60">
                  <c:v>-0.05</c:v>
                </c:pt>
                <c:pt idx="61">
                  <c:v>-5.2999999999999999E-2</c:v>
                </c:pt>
                <c:pt idx="62">
                  <c:v>-6.8000000000000005E-2</c:v>
                </c:pt>
                <c:pt idx="63">
                  <c:v>-6.7000000000000004E-2</c:v>
                </c:pt>
                <c:pt idx="64">
                  <c:v>-6.5000000000000002E-2</c:v>
                </c:pt>
                <c:pt idx="65">
                  <c:v>-6.9000000000000006E-2</c:v>
                </c:pt>
                <c:pt idx="66">
                  <c:v>-6.5000000000000002E-2</c:v>
                </c:pt>
                <c:pt idx="67">
                  <c:v>-5.5E-2</c:v>
                </c:pt>
                <c:pt idx="68">
                  <c:v>-6.4000000000000001E-2</c:v>
                </c:pt>
                <c:pt idx="69">
                  <c:v>-6.8000000000000005E-2</c:v>
                </c:pt>
                <c:pt idx="70">
                  <c:v>-6.2E-2</c:v>
                </c:pt>
                <c:pt idx="71">
                  <c:v>-5.5E-2</c:v>
                </c:pt>
                <c:pt idx="72">
                  <c:v>-0.06</c:v>
                </c:pt>
                <c:pt idx="73">
                  <c:v>-5.3999999999999999E-2</c:v>
                </c:pt>
                <c:pt idx="74">
                  <c:v>-0.06</c:v>
                </c:pt>
                <c:pt idx="75">
                  <c:v>-7.2999999999999995E-2</c:v>
                </c:pt>
                <c:pt idx="76">
                  <c:v>-5.8999999999999997E-2</c:v>
                </c:pt>
                <c:pt idx="77">
                  <c:v>-7.5999999999999998E-2</c:v>
                </c:pt>
                <c:pt idx="78">
                  <c:v>-7.0999999999999994E-2</c:v>
                </c:pt>
                <c:pt idx="79">
                  <c:v>-6.0999999999999999E-2</c:v>
                </c:pt>
                <c:pt idx="80">
                  <c:v>-6.4000000000000001E-2</c:v>
                </c:pt>
                <c:pt idx="81">
                  <c:v>-0.03</c:v>
                </c:pt>
                <c:pt idx="82">
                  <c:v>-3.4000000000000002E-2</c:v>
                </c:pt>
                <c:pt idx="83">
                  <c:v>-6.8000000000000005E-2</c:v>
                </c:pt>
                <c:pt idx="84">
                  <c:v>-3.9E-2</c:v>
                </c:pt>
                <c:pt idx="85">
                  <c:v>-2.5000000000000001E-2</c:v>
                </c:pt>
                <c:pt idx="86">
                  <c:v>-7.0000000000000007E-2</c:v>
                </c:pt>
                <c:pt idx="87">
                  <c:v>-0.06</c:v>
                </c:pt>
                <c:pt idx="88">
                  <c:v>-7.2999999999999995E-2</c:v>
                </c:pt>
                <c:pt idx="89">
                  <c:v>-6.8000000000000005E-2</c:v>
                </c:pt>
                <c:pt idx="90">
                  <c:v>-2.1000000000000001E-2</c:v>
                </c:pt>
                <c:pt idx="91">
                  <c:v>-5.7000000000000002E-2</c:v>
                </c:pt>
                <c:pt idx="92">
                  <c:v>-6.0999999999999999E-2</c:v>
                </c:pt>
                <c:pt idx="93">
                  <c:v>-2.9000000000000001E-2</c:v>
                </c:pt>
                <c:pt idx="94">
                  <c:v>-3.2000000000000001E-2</c:v>
                </c:pt>
                <c:pt idx="95">
                  <c:v>-3.3000000000000002E-2</c:v>
                </c:pt>
                <c:pt idx="96">
                  <c:v>-1.2E-2</c:v>
                </c:pt>
                <c:pt idx="97">
                  <c:v>-2.1999999999999999E-2</c:v>
                </c:pt>
                <c:pt idx="98">
                  <c:v>-4.3999999999999997E-2</c:v>
                </c:pt>
                <c:pt idx="99">
                  <c:v>-1.7000000000000001E-2</c:v>
                </c:pt>
                <c:pt idx="100">
                  <c:v>-3.4000000000000002E-2</c:v>
                </c:pt>
                <c:pt idx="101">
                  <c:v>-0.05</c:v>
                </c:pt>
                <c:pt idx="102">
                  <c:v>-4.3999999999999997E-2</c:v>
                </c:pt>
                <c:pt idx="103">
                  <c:v>-3.5999999999999997E-2</c:v>
                </c:pt>
                <c:pt idx="104">
                  <c:v>-4.9000000000000002E-2</c:v>
                </c:pt>
                <c:pt idx="105">
                  <c:v>-2.7E-2</c:v>
                </c:pt>
                <c:pt idx="106">
                  <c:v>-4.8000000000000001E-2</c:v>
                </c:pt>
                <c:pt idx="107">
                  <c:v>-1.7999999999999999E-2</c:v>
                </c:pt>
                <c:pt idx="108">
                  <c:v>-2.1000000000000001E-2</c:v>
                </c:pt>
                <c:pt idx="109">
                  <c:v>-1.2E-2</c:v>
                </c:pt>
                <c:pt idx="110">
                  <c:v>-0.02</c:v>
                </c:pt>
                <c:pt idx="111">
                  <c:v>-2.1000000000000001E-2</c:v>
                </c:pt>
                <c:pt idx="112">
                  <c:v>-2.5999999999999999E-2</c:v>
                </c:pt>
                <c:pt idx="113">
                  <c:v>-0.04</c:v>
                </c:pt>
                <c:pt idx="114">
                  <c:v>-0.01</c:v>
                </c:pt>
                <c:pt idx="115">
                  <c:v>-4.1000000000000002E-2</c:v>
                </c:pt>
                <c:pt idx="116">
                  <c:v>-7.2999999999999995E-2</c:v>
                </c:pt>
                <c:pt idx="117">
                  <c:v>-6.2E-2</c:v>
                </c:pt>
                <c:pt idx="118">
                  <c:v>-7.9000000000000001E-2</c:v>
                </c:pt>
                <c:pt idx="119">
                  <c:v>-2.1999999999999999E-2</c:v>
                </c:pt>
                <c:pt idx="120" formatCode="0.00_ ">
                  <c:v>-1.9684210526315801E-2</c:v>
                </c:pt>
                <c:pt idx="121" formatCode="0.00_ ">
                  <c:v>-1.8894736842105301E-2</c:v>
                </c:pt>
                <c:pt idx="122" formatCode="0.00_ ">
                  <c:v>-1.7136363636363599E-2</c:v>
                </c:pt>
                <c:pt idx="123" formatCode="0.00_ ">
                  <c:v>-1.4999999999999999E-2</c:v>
                </c:pt>
                <c:pt idx="124" formatCode="0.00_ ">
                  <c:v>-5.0950000000000002E-2</c:v>
                </c:pt>
                <c:pt idx="125" formatCode="0.00_ ">
                  <c:v>-6.6227272727272704E-2</c:v>
                </c:pt>
                <c:pt idx="126" formatCode="0.00_ ">
                  <c:v>-4.6449999999999998E-2</c:v>
                </c:pt>
                <c:pt idx="127" formatCode="0.00_ ">
                  <c:v>-6.33636363636364E-2</c:v>
                </c:pt>
                <c:pt idx="128" formatCode="0.00_ ">
                  <c:v>-5.3949999999999998E-2</c:v>
                </c:pt>
                <c:pt idx="129" formatCode="0.00_ ">
                  <c:v>-2.01904761904762E-2</c:v>
                </c:pt>
                <c:pt idx="130" formatCode="0.00_ ">
                  <c:v>-1.465E-2</c:v>
                </c:pt>
                <c:pt idx="131" formatCode="0.00_ ">
                  <c:v>-1.23809523809524E-2</c:v>
                </c:pt>
                <c:pt idx="132" formatCode="0.00_ ">
                  <c:v>-1.3526315789473701E-2</c:v>
                </c:pt>
                <c:pt idx="133" formatCode="0.00_ ">
                  <c:v>-6.1052631578947403E-3</c:v>
                </c:pt>
                <c:pt idx="134" formatCode="0.00_ ">
                  <c:v>2.1749999999999999E-2</c:v>
                </c:pt>
                <c:pt idx="135" formatCode="0.00_ ">
                  <c:v>7.6904761904761906E-2</c:v>
                </c:pt>
                <c:pt idx="136" formatCode="0.00_ ">
                  <c:v>7.7142857142857096E-2</c:v>
                </c:pt>
                <c:pt idx="137" formatCode="0.00_ ">
                  <c:v>7.7399999999999997E-2</c:v>
                </c:pt>
                <c:pt idx="138" formatCode="0.00_ ">
                  <c:v>7.79090909090909E-2</c:v>
                </c:pt>
                <c:pt idx="139" formatCode="0.00_ ">
                  <c:v>0.22700000000000001</c:v>
                </c:pt>
                <c:pt idx="140" formatCode="0.00_ ">
                  <c:v>0.22700000000000001</c:v>
                </c:pt>
                <c:pt idx="141" formatCode="0.00_ ">
                  <c:v>0.22700000000000001</c:v>
                </c:pt>
                <c:pt idx="142" formatCode="0.00_ ">
                  <c:v>0.22700000000000001</c:v>
                </c:pt>
                <c:pt idx="143" formatCode="0.00_ ">
                  <c:v>0.22700000000000001</c:v>
                </c:pt>
                <c:pt idx="144" formatCode="0.0_ ">
                  <c:v>0.29331578947368397</c:v>
                </c:pt>
                <c:pt idx="145" formatCode="0.0_ ">
                  <c:v>0.47777777777777802</c:v>
                </c:pt>
                <c:pt idx="146" formatCode="0.0_ ">
                  <c:v>0.4768</c:v>
                </c:pt>
                <c:pt idx="147" formatCode="0.0_ ">
                  <c:v>0.47657142857142898</c:v>
                </c:pt>
                <c:pt idx="148" formatCode="0.0_ ">
                  <c:v>0.47675000000000001</c:v>
                </c:pt>
                <c:pt idx="149" formatCode="0.0_ ">
                  <c:v>0.477333333333333</c:v>
                </c:pt>
                <c:pt idx="150" formatCode="0.0_ ">
                  <c:v>0.477545454545454</c:v>
                </c:pt>
                <c:pt idx="151" formatCode="0.0_ ">
                  <c:v>0.47694999999999999</c:v>
                </c:pt>
                <c:pt idx="152" formatCode="0.0_ ">
                  <c:v>0.47735</c:v>
                </c:pt>
                <c:pt idx="153" formatCode="0.0_ ">
                  <c:v>0.47699999999999998</c:v>
                </c:pt>
                <c:pt idx="154" formatCode="0.0_ ">
                  <c:v>0.47772222222222199</c:v>
                </c:pt>
                <c:pt idx="155" formatCode="0.0_ ">
                  <c:v>0.55722727272727302</c:v>
                </c:pt>
                <c:pt idx="156" formatCode="0.0_ ">
                  <c:v>0.72768421052631604</c:v>
                </c:pt>
                <c:pt idx="157" formatCode="0.0_ ">
                  <c:v>0.72799999999999998</c:v>
                </c:pt>
                <c:pt idx="158" formatCode="0.0_ ">
                  <c:v>0.72766666666666702</c:v>
                </c:pt>
                <c:pt idx="159" formatCode="0.0_ ">
                  <c:v>0.72714285714285698</c:v>
                </c:pt>
                <c:pt idx="160" formatCode="0.0_ ">
                  <c:v>0.72705555555555601</c:v>
                </c:pt>
                <c:pt idx="161" formatCode="0.0_ ">
                  <c:v>0.82694999999999996</c:v>
                </c:pt>
              </c:numCache>
            </c:numRef>
          </c:val>
          <c:smooth val="0"/>
          <c:extLst>
            <c:ext xmlns:c16="http://schemas.microsoft.com/office/drawing/2014/chart" uri="{C3380CC4-5D6E-409C-BE32-E72D297353CC}">
              <c16:uniqueId val="{00000000-F1E2-40B5-B07F-5FF713FCE42F}"/>
            </c:ext>
          </c:extLst>
        </c:ser>
        <c:ser>
          <c:idx val="1"/>
          <c:order val="1"/>
          <c:tx>
            <c:strRef>
              <c:f>fm02_m_1!$C$333</c:f>
              <c:strCache>
                <c:ptCount val="1"/>
                <c:pt idx="0">
                  <c:v>短期プライムレート</c:v>
                </c:pt>
              </c:strCache>
            </c:strRef>
          </c:tx>
          <c:spPr>
            <a:ln w="22225" cap="rnd">
              <a:solidFill>
                <a:srgbClr val="FF0000"/>
              </a:solidFill>
              <a:round/>
            </a:ln>
            <a:effectLst/>
          </c:spPr>
          <c:marker>
            <c:symbol val="none"/>
          </c:marker>
          <c:cat>
            <c:numRef>
              <c:f>fm02_m_1!$A$334:$A$495</c:f>
              <c:numCache>
                <c:formatCode>mmm\-yy</c:formatCode>
                <c:ptCount val="162"/>
                <c:pt idx="0">
                  <c:v>41275</c:v>
                </c:pt>
                <c:pt idx="1">
                  <c:v>41306</c:v>
                </c:pt>
                <c:pt idx="2">
                  <c:v>41334</c:v>
                </c:pt>
                <c:pt idx="3">
                  <c:v>41365</c:v>
                </c:pt>
                <c:pt idx="4">
                  <c:v>41395</c:v>
                </c:pt>
                <c:pt idx="5">
                  <c:v>41426</c:v>
                </c:pt>
                <c:pt idx="6">
                  <c:v>41456</c:v>
                </c:pt>
                <c:pt idx="7">
                  <c:v>41487</c:v>
                </c:pt>
                <c:pt idx="8">
                  <c:v>41518</c:v>
                </c:pt>
                <c:pt idx="9">
                  <c:v>41548</c:v>
                </c:pt>
                <c:pt idx="10">
                  <c:v>41579</c:v>
                </c:pt>
                <c:pt idx="11">
                  <c:v>41609</c:v>
                </c:pt>
                <c:pt idx="12">
                  <c:v>41640</c:v>
                </c:pt>
                <c:pt idx="13">
                  <c:v>41671</c:v>
                </c:pt>
                <c:pt idx="14">
                  <c:v>41699</c:v>
                </c:pt>
                <c:pt idx="15">
                  <c:v>41730</c:v>
                </c:pt>
                <c:pt idx="16">
                  <c:v>41760</c:v>
                </c:pt>
                <c:pt idx="17">
                  <c:v>41791</c:v>
                </c:pt>
                <c:pt idx="18">
                  <c:v>41821</c:v>
                </c:pt>
                <c:pt idx="19">
                  <c:v>41852</c:v>
                </c:pt>
                <c:pt idx="20">
                  <c:v>41883</c:v>
                </c:pt>
                <c:pt idx="21">
                  <c:v>41913</c:v>
                </c:pt>
                <c:pt idx="22">
                  <c:v>41944</c:v>
                </c:pt>
                <c:pt idx="23">
                  <c:v>41974</c:v>
                </c:pt>
                <c:pt idx="24">
                  <c:v>42005</c:v>
                </c:pt>
                <c:pt idx="25">
                  <c:v>42036</c:v>
                </c:pt>
                <c:pt idx="26">
                  <c:v>42064</c:v>
                </c:pt>
                <c:pt idx="27">
                  <c:v>42095</c:v>
                </c:pt>
                <c:pt idx="28">
                  <c:v>42125</c:v>
                </c:pt>
                <c:pt idx="29">
                  <c:v>42156</c:v>
                </c:pt>
                <c:pt idx="30">
                  <c:v>42186</c:v>
                </c:pt>
                <c:pt idx="31">
                  <c:v>42217</c:v>
                </c:pt>
                <c:pt idx="32">
                  <c:v>42248</c:v>
                </c:pt>
                <c:pt idx="33">
                  <c:v>42278</c:v>
                </c:pt>
                <c:pt idx="34">
                  <c:v>42309</c:v>
                </c:pt>
                <c:pt idx="35">
                  <c:v>42339</c:v>
                </c:pt>
                <c:pt idx="36">
                  <c:v>42370</c:v>
                </c:pt>
                <c:pt idx="37">
                  <c:v>42401</c:v>
                </c:pt>
                <c:pt idx="38">
                  <c:v>42430</c:v>
                </c:pt>
                <c:pt idx="39">
                  <c:v>42461</c:v>
                </c:pt>
                <c:pt idx="40">
                  <c:v>42491</c:v>
                </c:pt>
                <c:pt idx="41">
                  <c:v>42522</c:v>
                </c:pt>
                <c:pt idx="42">
                  <c:v>42552</c:v>
                </c:pt>
                <c:pt idx="43">
                  <c:v>42583</c:v>
                </c:pt>
                <c:pt idx="44">
                  <c:v>42614</c:v>
                </c:pt>
                <c:pt idx="45">
                  <c:v>42644</c:v>
                </c:pt>
                <c:pt idx="46">
                  <c:v>42675</c:v>
                </c:pt>
                <c:pt idx="47">
                  <c:v>42705</c:v>
                </c:pt>
                <c:pt idx="48">
                  <c:v>42736</c:v>
                </c:pt>
                <c:pt idx="49">
                  <c:v>42767</c:v>
                </c:pt>
                <c:pt idx="50">
                  <c:v>42795</c:v>
                </c:pt>
                <c:pt idx="51">
                  <c:v>42826</c:v>
                </c:pt>
                <c:pt idx="52">
                  <c:v>42856</c:v>
                </c:pt>
                <c:pt idx="53">
                  <c:v>42887</c:v>
                </c:pt>
                <c:pt idx="54">
                  <c:v>42917</c:v>
                </c:pt>
                <c:pt idx="55">
                  <c:v>42948</c:v>
                </c:pt>
                <c:pt idx="56">
                  <c:v>42979</c:v>
                </c:pt>
                <c:pt idx="57">
                  <c:v>43009</c:v>
                </c:pt>
                <c:pt idx="58">
                  <c:v>43040</c:v>
                </c:pt>
                <c:pt idx="59">
                  <c:v>43070</c:v>
                </c:pt>
                <c:pt idx="60">
                  <c:v>43101</c:v>
                </c:pt>
                <c:pt idx="61">
                  <c:v>43132</c:v>
                </c:pt>
                <c:pt idx="62">
                  <c:v>43160</c:v>
                </c:pt>
                <c:pt idx="63">
                  <c:v>43191</c:v>
                </c:pt>
                <c:pt idx="64">
                  <c:v>43221</c:v>
                </c:pt>
                <c:pt idx="65">
                  <c:v>43252</c:v>
                </c:pt>
                <c:pt idx="66">
                  <c:v>43282</c:v>
                </c:pt>
                <c:pt idx="67">
                  <c:v>43313</c:v>
                </c:pt>
                <c:pt idx="68">
                  <c:v>43344</c:v>
                </c:pt>
                <c:pt idx="69">
                  <c:v>43374</c:v>
                </c:pt>
                <c:pt idx="70">
                  <c:v>43405</c:v>
                </c:pt>
                <c:pt idx="71">
                  <c:v>43435</c:v>
                </c:pt>
                <c:pt idx="72">
                  <c:v>43466</c:v>
                </c:pt>
                <c:pt idx="73">
                  <c:v>43497</c:v>
                </c:pt>
                <c:pt idx="74">
                  <c:v>43525</c:v>
                </c:pt>
                <c:pt idx="75">
                  <c:v>43556</c:v>
                </c:pt>
                <c:pt idx="76">
                  <c:v>43586</c:v>
                </c:pt>
                <c:pt idx="77">
                  <c:v>43617</c:v>
                </c:pt>
                <c:pt idx="78">
                  <c:v>43647</c:v>
                </c:pt>
                <c:pt idx="79">
                  <c:v>43678</c:v>
                </c:pt>
                <c:pt idx="80">
                  <c:v>43709</c:v>
                </c:pt>
                <c:pt idx="81">
                  <c:v>43739</c:v>
                </c:pt>
                <c:pt idx="82">
                  <c:v>43770</c:v>
                </c:pt>
                <c:pt idx="83">
                  <c:v>43800</c:v>
                </c:pt>
                <c:pt idx="84">
                  <c:v>43831</c:v>
                </c:pt>
                <c:pt idx="85">
                  <c:v>43862</c:v>
                </c:pt>
                <c:pt idx="86">
                  <c:v>43891</c:v>
                </c:pt>
                <c:pt idx="87">
                  <c:v>43922</c:v>
                </c:pt>
                <c:pt idx="88">
                  <c:v>43952</c:v>
                </c:pt>
                <c:pt idx="89">
                  <c:v>43983</c:v>
                </c:pt>
                <c:pt idx="90">
                  <c:v>44013</c:v>
                </c:pt>
                <c:pt idx="91">
                  <c:v>44044</c:v>
                </c:pt>
                <c:pt idx="92">
                  <c:v>44075</c:v>
                </c:pt>
                <c:pt idx="93">
                  <c:v>44105</c:v>
                </c:pt>
                <c:pt idx="94">
                  <c:v>44136</c:v>
                </c:pt>
                <c:pt idx="95">
                  <c:v>44166</c:v>
                </c:pt>
                <c:pt idx="96">
                  <c:v>44197</c:v>
                </c:pt>
                <c:pt idx="97">
                  <c:v>44228</c:v>
                </c:pt>
                <c:pt idx="98">
                  <c:v>44256</c:v>
                </c:pt>
                <c:pt idx="99">
                  <c:v>44287</c:v>
                </c:pt>
                <c:pt idx="100">
                  <c:v>44317</c:v>
                </c:pt>
                <c:pt idx="101">
                  <c:v>44348</c:v>
                </c:pt>
                <c:pt idx="102">
                  <c:v>44378</c:v>
                </c:pt>
                <c:pt idx="103">
                  <c:v>44409</c:v>
                </c:pt>
                <c:pt idx="104">
                  <c:v>44440</c:v>
                </c:pt>
                <c:pt idx="105">
                  <c:v>44470</c:v>
                </c:pt>
                <c:pt idx="106">
                  <c:v>44501</c:v>
                </c:pt>
                <c:pt idx="107">
                  <c:v>44531</c:v>
                </c:pt>
                <c:pt idx="108">
                  <c:v>44562</c:v>
                </c:pt>
                <c:pt idx="109">
                  <c:v>44593</c:v>
                </c:pt>
                <c:pt idx="110">
                  <c:v>44621</c:v>
                </c:pt>
                <c:pt idx="111">
                  <c:v>44652</c:v>
                </c:pt>
                <c:pt idx="112">
                  <c:v>44682</c:v>
                </c:pt>
                <c:pt idx="113">
                  <c:v>44713</c:v>
                </c:pt>
                <c:pt idx="114">
                  <c:v>44743</c:v>
                </c:pt>
                <c:pt idx="115">
                  <c:v>44774</c:v>
                </c:pt>
                <c:pt idx="116">
                  <c:v>44805</c:v>
                </c:pt>
                <c:pt idx="117">
                  <c:v>44835</c:v>
                </c:pt>
                <c:pt idx="118">
                  <c:v>44866</c:v>
                </c:pt>
                <c:pt idx="119">
                  <c:v>44896</c:v>
                </c:pt>
                <c:pt idx="120">
                  <c:v>44927</c:v>
                </c:pt>
                <c:pt idx="121">
                  <c:v>44958</c:v>
                </c:pt>
                <c:pt idx="122">
                  <c:v>44986</c:v>
                </c:pt>
                <c:pt idx="123">
                  <c:v>45017</c:v>
                </c:pt>
                <c:pt idx="124">
                  <c:v>45047</c:v>
                </c:pt>
                <c:pt idx="125">
                  <c:v>45078</c:v>
                </c:pt>
                <c:pt idx="126">
                  <c:v>45108</c:v>
                </c:pt>
                <c:pt idx="127">
                  <c:v>45139</c:v>
                </c:pt>
                <c:pt idx="128">
                  <c:v>45170</c:v>
                </c:pt>
                <c:pt idx="129">
                  <c:v>45200</c:v>
                </c:pt>
                <c:pt idx="130">
                  <c:v>45231</c:v>
                </c:pt>
                <c:pt idx="131">
                  <c:v>45261</c:v>
                </c:pt>
                <c:pt idx="132">
                  <c:v>45292</c:v>
                </c:pt>
                <c:pt idx="133">
                  <c:v>45323</c:v>
                </c:pt>
                <c:pt idx="134">
                  <c:v>45352</c:v>
                </c:pt>
                <c:pt idx="135">
                  <c:v>45383</c:v>
                </c:pt>
                <c:pt idx="136">
                  <c:v>45413</c:v>
                </c:pt>
                <c:pt idx="137">
                  <c:v>45444</c:v>
                </c:pt>
                <c:pt idx="138">
                  <c:v>45474</c:v>
                </c:pt>
                <c:pt idx="139">
                  <c:v>45505</c:v>
                </c:pt>
                <c:pt idx="140">
                  <c:v>45536</c:v>
                </c:pt>
                <c:pt idx="141">
                  <c:v>45566</c:v>
                </c:pt>
                <c:pt idx="142">
                  <c:v>45597</c:v>
                </c:pt>
                <c:pt idx="143">
                  <c:v>45627</c:v>
                </c:pt>
                <c:pt idx="144">
                  <c:v>45658</c:v>
                </c:pt>
                <c:pt idx="145">
                  <c:v>45689</c:v>
                </c:pt>
                <c:pt idx="146">
                  <c:v>45717</c:v>
                </c:pt>
                <c:pt idx="147">
                  <c:v>45748</c:v>
                </c:pt>
                <c:pt idx="148">
                  <c:v>45778</c:v>
                </c:pt>
                <c:pt idx="149">
                  <c:v>45809</c:v>
                </c:pt>
                <c:pt idx="150">
                  <c:v>45839</c:v>
                </c:pt>
                <c:pt idx="151">
                  <c:v>45870</c:v>
                </c:pt>
                <c:pt idx="152">
                  <c:v>45901</c:v>
                </c:pt>
                <c:pt idx="153">
                  <c:v>45931</c:v>
                </c:pt>
                <c:pt idx="154">
                  <c:v>45962</c:v>
                </c:pt>
                <c:pt idx="155">
                  <c:v>45992</c:v>
                </c:pt>
                <c:pt idx="156">
                  <c:v>46023</c:v>
                </c:pt>
                <c:pt idx="157">
                  <c:v>46054</c:v>
                </c:pt>
                <c:pt idx="158">
                  <c:v>46082</c:v>
                </c:pt>
                <c:pt idx="159">
                  <c:v>46113</c:v>
                </c:pt>
                <c:pt idx="160">
                  <c:v>46143</c:v>
                </c:pt>
                <c:pt idx="161">
                  <c:v>46174</c:v>
                </c:pt>
              </c:numCache>
            </c:numRef>
          </c:cat>
          <c:val>
            <c:numRef>
              <c:f>fm02_m_1!$C$334:$C$495</c:f>
              <c:numCache>
                <c:formatCode>General</c:formatCode>
                <c:ptCount val="162"/>
                <c:pt idx="0">
                  <c:v>1.4750000000000001</c:v>
                </c:pt>
                <c:pt idx="1">
                  <c:v>1.4750000000000001</c:v>
                </c:pt>
                <c:pt idx="2">
                  <c:v>1.4750000000000001</c:v>
                </c:pt>
                <c:pt idx="3">
                  <c:v>1.4750000000000001</c:v>
                </c:pt>
                <c:pt idx="4">
                  <c:v>1.4750000000000001</c:v>
                </c:pt>
                <c:pt idx="5">
                  <c:v>1.4750000000000001</c:v>
                </c:pt>
                <c:pt idx="6">
                  <c:v>1.4750000000000001</c:v>
                </c:pt>
                <c:pt idx="7">
                  <c:v>1.4750000000000001</c:v>
                </c:pt>
                <c:pt idx="8">
                  <c:v>1.4750000000000001</c:v>
                </c:pt>
                <c:pt idx="9">
                  <c:v>1.4750000000000001</c:v>
                </c:pt>
                <c:pt idx="10">
                  <c:v>1.4750000000000001</c:v>
                </c:pt>
                <c:pt idx="11">
                  <c:v>1.4750000000000001</c:v>
                </c:pt>
                <c:pt idx="12">
                  <c:v>1.4750000000000001</c:v>
                </c:pt>
                <c:pt idx="13">
                  <c:v>1.4750000000000001</c:v>
                </c:pt>
                <c:pt idx="14">
                  <c:v>1.4750000000000001</c:v>
                </c:pt>
                <c:pt idx="15">
                  <c:v>1.4750000000000001</c:v>
                </c:pt>
                <c:pt idx="16">
                  <c:v>1.4750000000000001</c:v>
                </c:pt>
                <c:pt idx="17">
                  <c:v>1.4750000000000001</c:v>
                </c:pt>
                <c:pt idx="18">
                  <c:v>1.4750000000000001</c:v>
                </c:pt>
                <c:pt idx="19">
                  <c:v>1.4750000000000001</c:v>
                </c:pt>
                <c:pt idx="20">
                  <c:v>1.4750000000000001</c:v>
                </c:pt>
                <c:pt idx="21">
                  <c:v>1.4750000000000001</c:v>
                </c:pt>
                <c:pt idx="22">
                  <c:v>1.4750000000000001</c:v>
                </c:pt>
                <c:pt idx="23">
                  <c:v>1.4750000000000001</c:v>
                </c:pt>
                <c:pt idx="24">
                  <c:v>1.4750000000000001</c:v>
                </c:pt>
                <c:pt idx="25">
                  <c:v>1.4750000000000001</c:v>
                </c:pt>
                <c:pt idx="26">
                  <c:v>1.4750000000000001</c:v>
                </c:pt>
                <c:pt idx="27">
                  <c:v>1.4750000000000001</c:v>
                </c:pt>
                <c:pt idx="28">
                  <c:v>1.4750000000000001</c:v>
                </c:pt>
                <c:pt idx="29">
                  <c:v>1.4750000000000001</c:v>
                </c:pt>
                <c:pt idx="30">
                  <c:v>1.4750000000000001</c:v>
                </c:pt>
                <c:pt idx="31">
                  <c:v>1.4750000000000001</c:v>
                </c:pt>
                <c:pt idx="32">
                  <c:v>1.4750000000000001</c:v>
                </c:pt>
                <c:pt idx="33">
                  <c:v>1.4750000000000001</c:v>
                </c:pt>
                <c:pt idx="34">
                  <c:v>1.4750000000000001</c:v>
                </c:pt>
                <c:pt idx="35">
                  <c:v>1.4750000000000001</c:v>
                </c:pt>
                <c:pt idx="36">
                  <c:v>1.4750000000000001</c:v>
                </c:pt>
                <c:pt idx="37">
                  <c:v>1.4750000000000001</c:v>
                </c:pt>
                <c:pt idx="38">
                  <c:v>1.4750000000000001</c:v>
                </c:pt>
                <c:pt idx="39">
                  <c:v>1.4750000000000001</c:v>
                </c:pt>
                <c:pt idx="40">
                  <c:v>1.4750000000000001</c:v>
                </c:pt>
                <c:pt idx="41">
                  <c:v>1.4750000000000001</c:v>
                </c:pt>
                <c:pt idx="42">
                  <c:v>1.4750000000000001</c:v>
                </c:pt>
                <c:pt idx="43">
                  <c:v>1.4750000000000001</c:v>
                </c:pt>
                <c:pt idx="44">
                  <c:v>1.4750000000000001</c:v>
                </c:pt>
                <c:pt idx="45">
                  <c:v>1.4750000000000001</c:v>
                </c:pt>
                <c:pt idx="46">
                  <c:v>1.4750000000000001</c:v>
                </c:pt>
                <c:pt idx="47">
                  <c:v>1.4750000000000001</c:v>
                </c:pt>
                <c:pt idx="48">
                  <c:v>1.4750000000000001</c:v>
                </c:pt>
                <c:pt idx="49">
                  <c:v>1.4750000000000001</c:v>
                </c:pt>
                <c:pt idx="50">
                  <c:v>1.4750000000000001</c:v>
                </c:pt>
                <c:pt idx="51">
                  <c:v>1.4750000000000001</c:v>
                </c:pt>
                <c:pt idx="52">
                  <c:v>1.4750000000000001</c:v>
                </c:pt>
                <c:pt idx="53">
                  <c:v>1.4750000000000001</c:v>
                </c:pt>
                <c:pt idx="54">
                  <c:v>1.4750000000000001</c:v>
                </c:pt>
                <c:pt idx="55">
                  <c:v>1.4750000000000001</c:v>
                </c:pt>
                <c:pt idx="56">
                  <c:v>1.4750000000000001</c:v>
                </c:pt>
                <c:pt idx="57">
                  <c:v>1.4750000000000001</c:v>
                </c:pt>
                <c:pt idx="58">
                  <c:v>1.4750000000000001</c:v>
                </c:pt>
                <c:pt idx="59">
                  <c:v>1.4750000000000001</c:v>
                </c:pt>
                <c:pt idx="60">
                  <c:v>1.4750000000000001</c:v>
                </c:pt>
                <c:pt idx="61">
                  <c:v>1.4750000000000001</c:v>
                </c:pt>
                <c:pt idx="62">
                  <c:v>1.4750000000000001</c:v>
                </c:pt>
                <c:pt idx="63">
                  <c:v>1.4750000000000001</c:v>
                </c:pt>
                <c:pt idx="64">
                  <c:v>1.4750000000000001</c:v>
                </c:pt>
                <c:pt idx="65">
                  <c:v>1.4750000000000001</c:v>
                </c:pt>
                <c:pt idx="66">
                  <c:v>1.4750000000000001</c:v>
                </c:pt>
                <c:pt idx="67">
                  <c:v>1.4750000000000001</c:v>
                </c:pt>
                <c:pt idx="68">
                  <c:v>1.4750000000000001</c:v>
                </c:pt>
                <c:pt idx="69">
                  <c:v>1.4750000000000001</c:v>
                </c:pt>
                <c:pt idx="70">
                  <c:v>1.4750000000000001</c:v>
                </c:pt>
                <c:pt idx="71">
                  <c:v>1.4750000000000001</c:v>
                </c:pt>
                <c:pt idx="72">
                  <c:v>1.4750000000000001</c:v>
                </c:pt>
                <c:pt idx="73">
                  <c:v>1.4750000000000001</c:v>
                </c:pt>
                <c:pt idx="74">
                  <c:v>1.4750000000000001</c:v>
                </c:pt>
                <c:pt idx="75">
                  <c:v>1.4750000000000001</c:v>
                </c:pt>
                <c:pt idx="76">
                  <c:v>1.4750000000000001</c:v>
                </c:pt>
                <c:pt idx="77">
                  <c:v>1.4750000000000001</c:v>
                </c:pt>
                <c:pt idx="78">
                  <c:v>1.4750000000000001</c:v>
                </c:pt>
                <c:pt idx="79">
                  <c:v>1.4750000000000001</c:v>
                </c:pt>
                <c:pt idx="80">
                  <c:v>1.4750000000000001</c:v>
                </c:pt>
                <c:pt idx="81">
                  <c:v>1.4750000000000001</c:v>
                </c:pt>
                <c:pt idx="82">
                  <c:v>1.4750000000000001</c:v>
                </c:pt>
                <c:pt idx="83">
                  <c:v>1.4750000000000001</c:v>
                </c:pt>
                <c:pt idx="84">
                  <c:v>1.4750000000000001</c:v>
                </c:pt>
                <c:pt idx="85">
                  <c:v>1.4750000000000001</c:v>
                </c:pt>
                <c:pt idx="86">
                  <c:v>1.4750000000000001</c:v>
                </c:pt>
                <c:pt idx="87">
                  <c:v>1.4750000000000001</c:v>
                </c:pt>
                <c:pt idx="88">
                  <c:v>1.4750000000000001</c:v>
                </c:pt>
                <c:pt idx="89">
                  <c:v>1.4750000000000001</c:v>
                </c:pt>
                <c:pt idx="90">
                  <c:v>1.4750000000000001</c:v>
                </c:pt>
                <c:pt idx="91">
                  <c:v>1.4750000000000001</c:v>
                </c:pt>
                <c:pt idx="92">
                  <c:v>1.4750000000000001</c:v>
                </c:pt>
                <c:pt idx="93">
                  <c:v>1.4750000000000001</c:v>
                </c:pt>
                <c:pt idx="94">
                  <c:v>1.4750000000000001</c:v>
                </c:pt>
                <c:pt idx="95">
                  <c:v>1.4750000000000001</c:v>
                </c:pt>
                <c:pt idx="96">
                  <c:v>1.4750000000000001</c:v>
                </c:pt>
                <c:pt idx="97">
                  <c:v>1.4750000000000001</c:v>
                </c:pt>
                <c:pt idx="98">
                  <c:v>1.4750000000000001</c:v>
                </c:pt>
                <c:pt idx="99">
                  <c:v>1.4750000000000001</c:v>
                </c:pt>
                <c:pt idx="100">
                  <c:v>1.4750000000000001</c:v>
                </c:pt>
                <c:pt idx="101">
                  <c:v>1.4750000000000001</c:v>
                </c:pt>
                <c:pt idx="102">
                  <c:v>1.4750000000000001</c:v>
                </c:pt>
                <c:pt idx="103">
                  <c:v>1.4750000000000001</c:v>
                </c:pt>
                <c:pt idx="104">
                  <c:v>1.4750000000000001</c:v>
                </c:pt>
                <c:pt idx="105">
                  <c:v>1.4750000000000001</c:v>
                </c:pt>
                <c:pt idx="106">
                  <c:v>1.4750000000000001</c:v>
                </c:pt>
                <c:pt idx="107">
                  <c:v>1.4750000000000001</c:v>
                </c:pt>
                <c:pt idx="108">
                  <c:v>1.4750000000000001</c:v>
                </c:pt>
                <c:pt idx="109">
                  <c:v>1.4750000000000001</c:v>
                </c:pt>
                <c:pt idx="110">
                  <c:v>1.4750000000000001</c:v>
                </c:pt>
                <c:pt idx="111">
                  <c:v>1.4750000000000001</c:v>
                </c:pt>
                <c:pt idx="112">
                  <c:v>1.4750000000000001</c:v>
                </c:pt>
                <c:pt idx="113">
                  <c:v>1.4750000000000001</c:v>
                </c:pt>
                <c:pt idx="114">
                  <c:v>1.4750000000000001</c:v>
                </c:pt>
                <c:pt idx="115">
                  <c:v>1.4750000000000001</c:v>
                </c:pt>
                <c:pt idx="116">
                  <c:v>1.4750000000000001</c:v>
                </c:pt>
                <c:pt idx="117">
                  <c:v>1.4750000000000001</c:v>
                </c:pt>
                <c:pt idx="118">
                  <c:v>1.4750000000000001</c:v>
                </c:pt>
                <c:pt idx="119">
                  <c:v>1.4750000000000001</c:v>
                </c:pt>
                <c:pt idx="120">
                  <c:v>1.4750000000000001</c:v>
                </c:pt>
                <c:pt idx="121">
                  <c:v>1.4750000000000001</c:v>
                </c:pt>
                <c:pt idx="122">
                  <c:v>1.4750000000000001</c:v>
                </c:pt>
                <c:pt idx="123">
                  <c:v>1.4750000000000001</c:v>
                </c:pt>
                <c:pt idx="124">
                  <c:v>1.4750000000000001</c:v>
                </c:pt>
                <c:pt idx="125">
                  <c:v>1.4750000000000001</c:v>
                </c:pt>
                <c:pt idx="126">
                  <c:v>1.4750000000000001</c:v>
                </c:pt>
                <c:pt idx="127">
                  <c:v>1.4750000000000001</c:v>
                </c:pt>
                <c:pt idx="128">
                  <c:v>1.4750000000000001</c:v>
                </c:pt>
                <c:pt idx="129">
                  <c:v>1.4750000000000001</c:v>
                </c:pt>
                <c:pt idx="130">
                  <c:v>1.4750000000000001</c:v>
                </c:pt>
                <c:pt idx="131">
                  <c:v>1.4750000000000001</c:v>
                </c:pt>
                <c:pt idx="132">
                  <c:v>1.4750000000000001</c:v>
                </c:pt>
                <c:pt idx="133">
                  <c:v>1.4750000000000001</c:v>
                </c:pt>
                <c:pt idx="134">
                  <c:v>1.4750000000000001</c:v>
                </c:pt>
                <c:pt idx="135">
                  <c:v>1.4750000000000001</c:v>
                </c:pt>
                <c:pt idx="136">
                  <c:v>1.4750000000000001</c:v>
                </c:pt>
                <c:pt idx="137">
                  <c:v>1.4750000000000001</c:v>
                </c:pt>
                <c:pt idx="138">
                  <c:v>1.4750000000000001</c:v>
                </c:pt>
                <c:pt idx="139">
                  <c:v>1.4750000000000001</c:v>
                </c:pt>
                <c:pt idx="140">
                  <c:v>1.625</c:v>
                </c:pt>
                <c:pt idx="141">
                  <c:v>1.625</c:v>
                </c:pt>
                <c:pt idx="142">
                  <c:v>1.625</c:v>
                </c:pt>
                <c:pt idx="143">
                  <c:v>1.625</c:v>
                </c:pt>
                <c:pt idx="144">
                  <c:v>1.625</c:v>
                </c:pt>
                <c:pt idx="145">
                  <c:v>1.625</c:v>
                </c:pt>
                <c:pt idx="146">
                  <c:v>1.875</c:v>
                </c:pt>
                <c:pt idx="147">
                  <c:v>1.875</c:v>
                </c:pt>
                <c:pt idx="148">
                  <c:v>1.875</c:v>
                </c:pt>
                <c:pt idx="149">
                  <c:v>1.875</c:v>
                </c:pt>
                <c:pt idx="150">
                  <c:v>1.875</c:v>
                </c:pt>
                <c:pt idx="151">
                  <c:v>1.875</c:v>
                </c:pt>
                <c:pt idx="152">
                  <c:v>1.875</c:v>
                </c:pt>
                <c:pt idx="153">
                  <c:v>1.875</c:v>
                </c:pt>
                <c:pt idx="154">
                  <c:v>1.875</c:v>
                </c:pt>
                <c:pt idx="155">
                  <c:v>1.875</c:v>
                </c:pt>
                <c:pt idx="156">
                  <c:v>1.875</c:v>
                </c:pt>
                <c:pt idx="157">
                  <c:v>2.125</c:v>
                </c:pt>
                <c:pt idx="158">
                  <c:v>2.125</c:v>
                </c:pt>
                <c:pt idx="159">
                  <c:v>2.125</c:v>
                </c:pt>
                <c:pt idx="160">
                  <c:v>2.125</c:v>
                </c:pt>
                <c:pt idx="161">
                  <c:v>2.125</c:v>
                </c:pt>
              </c:numCache>
            </c:numRef>
          </c:val>
          <c:smooth val="0"/>
          <c:extLst>
            <c:ext xmlns:c16="http://schemas.microsoft.com/office/drawing/2014/chart" uri="{C3380CC4-5D6E-409C-BE32-E72D297353CC}">
              <c16:uniqueId val="{00000001-F1E2-40B5-B07F-5FF713FCE42F}"/>
            </c:ext>
          </c:extLst>
        </c:ser>
        <c:dLbls>
          <c:showLegendKey val="0"/>
          <c:showVal val="0"/>
          <c:showCatName val="0"/>
          <c:showSerName val="0"/>
          <c:showPercent val="0"/>
          <c:showBubbleSize val="0"/>
        </c:dLbls>
        <c:smooth val="0"/>
        <c:axId val="1113639488"/>
        <c:axId val="1638865072"/>
      </c:lineChart>
      <c:dateAx>
        <c:axId val="111363948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638865072"/>
        <c:crosses val="autoZero"/>
        <c:auto val="1"/>
        <c:lblOffset val="100"/>
        <c:baseTimeUnit val="months"/>
      </c:dateAx>
      <c:valAx>
        <c:axId val="16388650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crossAx val="1113639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'nme_R031.1046354.20260708160843'!$B$2</c:f>
              <c:strCache>
                <c:ptCount val="1"/>
                <c:pt idx="0">
                  <c:v>為替レート（ドル円）</c:v>
                </c:pt>
              </c:strCache>
            </c:strRef>
          </c:tx>
          <c:spPr>
            <a:ln w="22225" cap="rnd">
              <a:solidFill>
                <a:schemeClr val="accent1"/>
              </a:solidFill>
              <a:round/>
            </a:ln>
            <a:effectLst/>
          </c:spPr>
          <c:marker>
            <c:symbol val="none"/>
          </c:marker>
          <c:cat>
            <c:strRef>
              <c:f>'nme_R031.1046354.20260708160843'!$A$3:$A$34</c:f>
              <c:strCache>
                <c:ptCount val="32"/>
                <c:pt idx="0">
                  <c:v>1994年度</c:v>
                </c:pt>
                <c:pt idx="1">
                  <c:v>1995年度</c:v>
                </c:pt>
                <c:pt idx="2">
                  <c:v>1996年度</c:v>
                </c:pt>
                <c:pt idx="3">
                  <c:v>1997年度</c:v>
                </c:pt>
                <c:pt idx="4">
                  <c:v>1998年度</c:v>
                </c:pt>
                <c:pt idx="5">
                  <c:v>1999年度</c:v>
                </c:pt>
                <c:pt idx="6">
                  <c:v>2000年度</c:v>
                </c:pt>
                <c:pt idx="7">
                  <c:v>2001年度</c:v>
                </c:pt>
                <c:pt idx="8">
                  <c:v>2002年度</c:v>
                </c:pt>
                <c:pt idx="9">
                  <c:v>2003年度</c:v>
                </c:pt>
                <c:pt idx="10">
                  <c:v>2004年度</c:v>
                </c:pt>
                <c:pt idx="11">
                  <c:v>2005年度</c:v>
                </c:pt>
                <c:pt idx="12">
                  <c:v>2006年度</c:v>
                </c:pt>
                <c:pt idx="13">
                  <c:v>2007年度</c:v>
                </c:pt>
                <c:pt idx="14">
                  <c:v>2008年度</c:v>
                </c:pt>
                <c:pt idx="15">
                  <c:v>2009年度</c:v>
                </c:pt>
                <c:pt idx="16">
                  <c:v>2010年度</c:v>
                </c:pt>
                <c:pt idx="17">
                  <c:v>2011年度</c:v>
                </c:pt>
                <c:pt idx="18">
                  <c:v>2012年度</c:v>
                </c:pt>
                <c:pt idx="19">
                  <c:v>2013年度</c:v>
                </c:pt>
                <c:pt idx="20">
                  <c:v>2014年度</c:v>
                </c:pt>
                <c:pt idx="21">
                  <c:v>2015年度</c:v>
                </c:pt>
                <c:pt idx="22">
                  <c:v>2016年度</c:v>
                </c:pt>
                <c:pt idx="23">
                  <c:v>2017年度</c:v>
                </c:pt>
                <c:pt idx="24">
                  <c:v>2018年度</c:v>
                </c:pt>
                <c:pt idx="25">
                  <c:v>2019年度</c:v>
                </c:pt>
                <c:pt idx="26">
                  <c:v>2020年度</c:v>
                </c:pt>
                <c:pt idx="27">
                  <c:v>2021年度</c:v>
                </c:pt>
                <c:pt idx="28">
                  <c:v>2022年度</c:v>
                </c:pt>
                <c:pt idx="29">
                  <c:v>2023年度</c:v>
                </c:pt>
                <c:pt idx="30">
                  <c:v>2024年度</c:v>
                </c:pt>
                <c:pt idx="31">
                  <c:v>2025年度</c:v>
                </c:pt>
              </c:strCache>
            </c:strRef>
          </c:cat>
          <c:val>
            <c:numRef>
              <c:f>'nme_R031.1046354.20260708160843'!$B$3:$B$34</c:f>
              <c:numCache>
                <c:formatCode>General</c:formatCode>
                <c:ptCount val="32"/>
                <c:pt idx="0">
                  <c:v>88.38</c:v>
                </c:pt>
                <c:pt idx="1">
                  <c:v>106.49</c:v>
                </c:pt>
                <c:pt idx="2">
                  <c:v>123.97</c:v>
                </c:pt>
                <c:pt idx="3">
                  <c:v>133.38999999999999</c:v>
                </c:pt>
                <c:pt idx="4">
                  <c:v>119.99</c:v>
                </c:pt>
                <c:pt idx="5">
                  <c:v>105.29</c:v>
                </c:pt>
                <c:pt idx="6">
                  <c:v>125.27</c:v>
                </c:pt>
                <c:pt idx="7">
                  <c:v>132.71</c:v>
                </c:pt>
                <c:pt idx="8">
                  <c:v>119.02</c:v>
                </c:pt>
                <c:pt idx="9">
                  <c:v>103.95</c:v>
                </c:pt>
                <c:pt idx="10">
                  <c:v>106.97</c:v>
                </c:pt>
                <c:pt idx="11">
                  <c:v>117.47</c:v>
                </c:pt>
                <c:pt idx="12">
                  <c:v>118.05</c:v>
                </c:pt>
                <c:pt idx="13">
                  <c:v>99.37</c:v>
                </c:pt>
                <c:pt idx="14">
                  <c:v>98.31</c:v>
                </c:pt>
                <c:pt idx="15">
                  <c:v>93.27</c:v>
                </c:pt>
                <c:pt idx="16">
                  <c:v>82.84</c:v>
                </c:pt>
                <c:pt idx="17">
                  <c:v>82.17</c:v>
                </c:pt>
                <c:pt idx="18">
                  <c:v>94.04</c:v>
                </c:pt>
                <c:pt idx="19">
                  <c:v>102.98</c:v>
                </c:pt>
                <c:pt idx="20">
                  <c:v>120.21</c:v>
                </c:pt>
                <c:pt idx="21">
                  <c:v>112.43</c:v>
                </c:pt>
                <c:pt idx="22">
                  <c:v>111.8</c:v>
                </c:pt>
                <c:pt idx="23">
                  <c:v>106.19</c:v>
                </c:pt>
                <c:pt idx="24">
                  <c:v>110.75</c:v>
                </c:pt>
                <c:pt idx="25">
                  <c:v>108.42</c:v>
                </c:pt>
                <c:pt idx="26">
                  <c:v>110.74</c:v>
                </c:pt>
                <c:pt idx="27">
                  <c:v>121.64</c:v>
                </c:pt>
                <c:pt idx="28">
                  <c:v>133.13</c:v>
                </c:pt>
                <c:pt idx="29">
                  <c:v>151.34</c:v>
                </c:pt>
                <c:pt idx="30">
                  <c:v>149.13999999999999</c:v>
                </c:pt>
                <c:pt idx="31">
                  <c:v>159.63</c:v>
                </c:pt>
              </c:numCache>
            </c:numRef>
          </c:val>
          <c:smooth val="0"/>
          <c:extLst>
            <c:ext xmlns:c16="http://schemas.microsoft.com/office/drawing/2014/chart" uri="{C3380CC4-5D6E-409C-BE32-E72D297353CC}">
              <c16:uniqueId val="{00000000-F5F0-4676-89B4-A34C923BDAE1}"/>
            </c:ext>
          </c:extLst>
        </c:ser>
        <c:dLbls>
          <c:showLegendKey val="0"/>
          <c:showVal val="0"/>
          <c:showCatName val="0"/>
          <c:showSerName val="0"/>
          <c:showPercent val="0"/>
          <c:showBubbleSize val="0"/>
        </c:dLbls>
        <c:marker val="1"/>
        <c:smooth val="0"/>
        <c:axId val="776937664"/>
        <c:axId val="792829328"/>
      </c:lineChart>
      <c:lineChart>
        <c:grouping val="standard"/>
        <c:varyColors val="0"/>
        <c:ser>
          <c:idx val="1"/>
          <c:order val="1"/>
          <c:tx>
            <c:strRef>
              <c:f>'nme_R031.1046354.20260708160843'!$C$2</c:f>
              <c:strCache>
                <c:ptCount val="1"/>
                <c:pt idx="0">
                  <c:v>国債・財投債（兆円）</c:v>
                </c:pt>
              </c:strCache>
            </c:strRef>
          </c:tx>
          <c:spPr>
            <a:ln w="22225" cap="rnd">
              <a:solidFill>
                <a:srgbClr val="FF0000"/>
              </a:solidFill>
              <a:round/>
            </a:ln>
            <a:effectLst/>
          </c:spPr>
          <c:marker>
            <c:symbol val="none"/>
          </c:marker>
          <c:cat>
            <c:strRef>
              <c:f>'nme_R031.1046354.20260708160843'!$A$3:$A$34</c:f>
              <c:strCache>
                <c:ptCount val="32"/>
                <c:pt idx="0">
                  <c:v>1994年度</c:v>
                </c:pt>
                <c:pt idx="1">
                  <c:v>1995年度</c:v>
                </c:pt>
                <c:pt idx="2">
                  <c:v>1996年度</c:v>
                </c:pt>
                <c:pt idx="3">
                  <c:v>1997年度</c:v>
                </c:pt>
                <c:pt idx="4">
                  <c:v>1998年度</c:v>
                </c:pt>
                <c:pt idx="5">
                  <c:v>1999年度</c:v>
                </c:pt>
                <c:pt idx="6">
                  <c:v>2000年度</c:v>
                </c:pt>
                <c:pt idx="7">
                  <c:v>2001年度</c:v>
                </c:pt>
                <c:pt idx="8">
                  <c:v>2002年度</c:v>
                </c:pt>
                <c:pt idx="9">
                  <c:v>2003年度</c:v>
                </c:pt>
                <c:pt idx="10">
                  <c:v>2004年度</c:v>
                </c:pt>
                <c:pt idx="11">
                  <c:v>2005年度</c:v>
                </c:pt>
                <c:pt idx="12">
                  <c:v>2006年度</c:v>
                </c:pt>
                <c:pt idx="13">
                  <c:v>2007年度</c:v>
                </c:pt>
                <c:pt idx="14">
                  <c:v>2008年度</c:v>
                </c:pt>
                <c:pt idx="15">
                  <c:v>2009年度</c:v>
                </c:pt>
                <c:pt idx="16">
                  <c:v>2010年度</c:v>
                </c:pt>
                <c:pt idx="17">
                  <c:v>2011年度</c:v>
                </c:pt>
                <c:pt idx="18">
                  <c:v>2012年度</c:v>
                </c:pt>
                <c:pt idx="19">
                  <c:v>2013年度</c:v>
                </c:pt>
                <c:pt idx="20">
                  <c:v>2014年度</c:v>
                </c:pt>
                <c:pt idx="21">
                  <c:v>2015年度</c:v>
                </c:pt>
                <c:pt idx="22">
                  <c:v>2016年度</c:v>
                </c:pt>
                <c:pt idx="23">
                  <c:v>2017年度</c:v>
                </c:pt>
                <c:pt idx="24">
                  <c:v>2018年度</c:v>
                </c:pt>
                <c:pt idx="25">
                  <c:v>2019年度</c:v>
                </c:pt>
                <c:pt idx="26">
                  <c:v>2020年度</c:v>
                </c:pt>
                <c:pt idx="27">
                  <c:v>2021年度</c:v>
                </c:pt>
                <c:pt idx="28">
                  <c:v>2022年度</c:v>
                </c:pt>
                <c:pt idx="29">
                  <c:v>2023年度</c:v>
                </c:pt>
                <c:pt idx="30">
                  <c:v>2024年度</c:v>
                </c:pt>
                <c:pt idx="31">
                  <c:v>2025年度</c:v>
                </c:pt>
              </c:strCache>
            </c:strRef>
          </c:cat>
          <c:val>
            <c:numRef>
              <c:f>'nme_R031.1046354.20260708160843'!$C$3:$C$34</c:f>
              <c:numCache>
                <c:formatCode>0.00_ </c:formatCode>
                <c:ptCount val="32"/>
                <c:pt idx="0">
                  <c:v>218.7543</c:v>
                </c:pt>
                <c:pt idx="1">
                  <c:v>241.38890000000001</c:v>
                </c:pt>
                <c:pt idx="2">
                  <c:v>270.50850000000003</c:v>
                </c:pt>
                <c:pt idx="3">
                  <c:v>299.54309999999998</c:v>
                </c:pt>
                <c:pt idx="4">
                  <c:v>338.9973</c:v>
                </c:pt>
                <c:pt idx="5">
                  <c:v>366.56639999999999</c:v>
                </c:pt>
                <c:pt idx="6">
                  <c:v>408.69279999999998</c:v>
                </c:pt>
                <c:pt idx="7">
                  <c:v>422.34820000000002</c:v>
                </c:pt>
                <c:pt idx="8">
                  <c:v>456.84679999999997</c:v>
                </c:pt>
                <c:pt idx="9">
                  <c:v>474.66469999999998</c:v>
                </c:pt>
                <c:pt idx="10">
                  <c:v>516.90549999999996</c:v>
                </c:pt>
                <c:pt idx="11">
                  <c:v>530.47860000000003</c:v>
                </c:pt>
                <c:pt idx="12">
                  <c:v>537.07629999999995</c:v>
                </c:pt>
                <c:pt idx="13">
                  <c:v>554.64850000000001</c:v>
                </c:pt>
                <c:pt idx="14">
                  <c:v>552.70600000000002</c:v>
                </c:pt>
                <c:pt idx="15">
                  <c:v>564.0163</c:v>
                </c:pt>
                <c:pt idx="16">
                  <c:v>612.52149999999995</c:v>
                </c:pt>
                <c:pt idx="17">
                  <c:v>652.29420000000005</c:v>
                </c:pt>
                <c:pt idx="18">
                  <c:v>697.06939999999997</c:v>
                </c:pt>
                <c:pt idx="19">
                  <c:v>736.21510000000001</c:v>
                </c:pt>
                <c:pt idx="20">
                  <c:v>783.45979999999997</c:v>
                </c:pt>
                <c:pt idx="21">
                  <c:v>852.5204</c:v>
                </c:pt>
                <c:pt idx="22">
                  <c:v>864.08</c:v>
                </c:pt>
                <c:pt idx="23">
                  <c:v>893.55830000000003</c:v>
                </c:pt>
                <c:pt idx="24">
                  <c:v>927.29200000000003</c:v>
                </c:pt>
                <c:pt idx="25">
                  <c:v>933.70460000000003</c:v>
                </c:pt>
                <c:pt idx="26">
                  <c:v>929.75620000000004</c:v>
                </c:pt>
                <c:pt idx="27">
                  <c:v>960.37440000000004</c:v>
                </c:pt>
                <c:pt idx="28">
                  <c:v>977.39210000000003</c:v>
                </c:pt>
                <c:pt idx="29">
                  <c:v>988.63689999999997</c:v>
                </c:pt>
                <c:pt idx="30">
                  <c:v>969.13490000000002</c:v>
                </c:pt>
                <c:pt idx="31">
                  <c:v>932.71950000000004</c:v>
                </c:pt>
              </c:numCache>
            </c:numRef>
          </c:val>
          <c:smooth val="0"/>
          <c:extLst>
            <c:ext xmlns:c16="http://schemas.microsoft.com/office/drawing/2014/chart" uri="{C3380CC4-5D6E-409C-BE32-E72D297353CC}">
              <c16:uniqueId val="{00000001-F5F0-4676-89B4-A34C923BDAE1}"/>
            </c:ext>
          </c:extLst>
        </c:ser>
        <c:dLbls>
          <c:showLegendKey val="0"/>
          <c:showVal val="0"/>
          <c:showCatName val="0"/>
          <c:showSerName val="0"/>
          <c:showPercent val="0"/>
          <c:showBubbleSize val="0"/>
        </c:dLbls>
        <c:marker val="1"/>
        <c:smooth val="0"/>
        <c:axId val="437367568"/>
        <c:axId val="792826448"/>
      </c:lineChart>
      <c:catAx>
        <c:axId val="776937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792829328"/>
        <c:crosses val="autoZero"/>
        <c:auto val="1"/>
        <c:lblAlgn val="ctr"/>
        <c:lblOffset val="100"/>
        <c:noMultiLvlLbl val="0"/>
      </c:catAx>
      <c:valAx>
        <c:axId val="7928293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crossAx val="776937664"/>
        <c:crosses val="autoZero"/>
        <c:crossBetween val="between"/>
      </c:valAx>
      <c:valAx>
        <c:axId val="792826448"/>
        <c:scaling>
          <c:orientation val="minMax"/>
        </c:scaling>
        <c:delete val="0"/>
        <c:axPos val="r"/>
        <c:numFmt formatCode="0_ " sourceLinked="0"/>
        <c:majorTickMark val="out"/>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crossAx val="437367568"/>
        <c:crosses val="max"/>
        <c:crossBetween val="between"/>
      </c:valAx>
      <c:catAx>
        <c:axId val="437367568"/>
        <c:scaling>
          <c:orientation val="minMax"/>
        </c:scaling>
        <c:delete val="1"/>
        <c:axPos val="b"/>
        <c:numFmt formatCode="General" sourceLinked="1"/>
        <c:majorTickMark val="out"/>
        <c:minorTickMark val="none"/>
        <c:tickLblPos val="nextTo"/>
        <c:crossAx val="79282644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t" anchorCtr="0" compatLnSpc="1">
            <a:prstTxWarp prst="textNoShape">
              <a:avLst/>
            </a:prstTxWarp>
          </a:bodyPr>
          <a:lstStyle>
            <a:lvl1pPr defTabSz="947738">
              <a:defRPr sz="1300"/>
            </a:lvl1pPr>
          </a:lstStyle>
          <a:p>
            <a:pPr>
              <a:defRPr/>
            </a:pPr>
            <a:endParaRPr lang="en-US" altLang="ja-JP" dirty="0"/>
          </a:p>
        </p:txBody>
      </p:sp>
      <p:sp>
        <p:nvSpPr>
          <p:cNvPr id="37891" name="Rectangle 3"/>
          <p:cNvSpPr>
            <a:spLocks noGrp="1" noChangeArrowheads="1"/>
          </p:cNvSpPr>
          <p:nvPr>
            <p:ph type="dt" sz="quarter" idx="1"/>
          </p:nvPr>
        </p:nvSpPr>
        <p:spPr bwMode="auto">
          <a:xfrm>
            <a:off x="3779838"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t" anchorCtr="0" compatLnSpc="1">
            <a:prstTxWarp prst="textNoShape">
              <a:avLst/>
            </a:prstTxWarp>
          </a:bodyPr>
          <a:lstStyle>
            <a:lvl1pPr algn="r" defTabSz="947738">
              <a:defRPr sz="1300"/>
            </a:lvl1pPr>
          </a:lstStyle>
          <a:p>
            <a:pPr>
              <a:defRPr/>
            </a:pPr>
            <a:endParaRPr lang="en-US" altLang="ja-JP" dirty="0"/>
          </a:p>
        </p:txBody>
      </p:sp>
      <p:sp>
        <p:nvSpPr>
          <p:cNvPr id="37892" name="Rectangle 4"/>
          <p:cNvSpPr>
            <a:spLocks noGrp="1" noChangeArrowheads="1"/>
          </p:cNvSpPr>
          <p:nvPr>
            <p:ph type="ftr" sz="quarter" idx="2"/>
          </p:nvPr>
        </p:nvSpPr>
        <p:spPr bwMode="auto">
          <a:xfrm>
            <a:off x="0"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b" anchorCtr="0" compatLnSpc="1">
            <a:prstTxWarp prst="textNoShape">
              <a:avLst/>
            </a:prstTxWarp>
          </a:bodyPr>
          <a:lstStyle>
            <a:lvl1pPr defTabSz="947738">
              <a:defRPr sz="1300"/>
            </a:lvl1pPr>
          </a:lstStyle>
          <a:p>
            <a:pPr>
              <a:defRPr/>
            </a:pPr>
            <a:endParaRPr lang="en-US" altLang="ja-JP" dirty="0"/>
          </a:p>
        </p:txBody>
      </p:sp>
      <p:sp>
        <p:nvSpPr>
          <p:cNvPr id="37893" name="Rectangle 5"/>
          <p:cNvSpPr>
            <a:spLocks noGrp="1" noChangeArrowheads="1"/>
          </p:cNvSpPr>
          <p:nvPr>
            <p:ph type="sldNum" sz="quarter" idx="3"/>
          </p:nvPr>
        </p:nvSpPr>
        <p:spPr bwMode="auto">
          <a:xfrm>
            <a:off x="3779838"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b" anchorCtr="0" compatLnSpc="1">
            <a:prstTxWarp prst="textNoShape">
              <a:avLst/>
            </a:prstTxWarp>
          </a:bodyPr>
          <a:lstStyle>
            <a:lvl1pPr algn="r" defTabSz="947738">
              <a:defRPr sz="1300"/>
            </a:lvl1pPr>
          </a:lstStyle>
          <a:p>
            <a:pPr>
              <a:defRPr/>
            </a:pPr>
            <a:fld id="{CC648123-1D20-420B-B8F8-1BBC460A67D2}" type="slidenum">
              <a:rPr lang="en-US" altLang="ja-JP"/>
              <a:pPr>
                <a:defRPr/>
              </a:pPr>
              <a:t>‹#›</a:t>
            </a:fld>
            <a:endParaRPr lang="en-US" altLang="ja-JP" dirty="0"/>
          </a:p>
        </p:txBody>
      </p:sp>
    </p:spTree>
    <p:extLst>
      <p:ext uri="{BB962C8B-B14F-4D97-AF65-F5344CB8AC3E}">
        <p14:creationId xmlns:p14="http://schemas.microsoft.com/office/powerpoint/2010/main" val="2653246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t" anchorCtr="0" compatLnSpc="1">
            <a:prstTxWarp prst="textNoShape">
              <a:avLst/>
            </a:prstTxWarp>
          </a:bodyPr>
          <a:lstStyle>
            <a:lvl1pPr defTabSz="947738">
              <a:defRPr sz="1300"/>
            </a:lvl1pPr>
          </a:lstStyle>
          <a:p>
            <a:pPr>
              <a:defRPr/>
            </a:pPr>
            <a:endParaRPr lang="en-US" altLang="ja-JP" dirty="0"/>
          </a:p>
        </p:txBody>
      </p:sp>
      <p:sp>
        <p:nvSpPr>
          <p:cNvPr id="18435" name="Rectangle 3"/>
          <p:cNvSpPr>
            <a:spLocks noGrp="1" noChangeArrowheads="1"/>
          </p:cNvSpPr>
          <p:nvPr>
            <p:ph type="dt" idx="1"/>
          </p:nvPr>
        </p:nvSpPr>
        <p:spPr bwMode="auto">
          <a:xfrm>
            <a:off x="3779838"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t" anchorCtr="0" compatLnSpc="1">
            <a:prstTxWarp prst="textNoShape">
              <a:avLst/>
            </a:prstTxWarp>
          </a:bodyPr>
          <a:lstStyle>
            <a:lvl1pPr algn="r" defTabSz="947738">
              <a:defRPr sz="1300"/>
            </a:lvl1pPr>
          </a:lstStyle>
          <a:p>
            <a:pPr>
              <a:defRPr/>
            </a:pPr>
            <a:endParaRPr lang="en-US" altLang="ja-JP" dirty="0"/>
          </a:p>
        </p:txBody>
      </p:sp>
      <p:sp>
        <p:nvSpPr>
          <p:cNvPr id="18436" name="Rectangle 4"/>
          <p:cNvSpPr>
            <a:spLocks noGrp="1" noRot="1" noChangeAspect="1" noChangeArrowheads="1" noTextEdit="1"/>
          </p:cNvSpPr>
          <p:nvPr>
            <p:ph type="sldImg" idx="2"/>
          </p:nvPr>
        </p:nvSpPr>
        <p:spPr bwMode="auto">
          <a:xfrm>
            <a:off x="854075" y="744538"/>
            <a:ext cx="4964113"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p:cNvSpPr>
            <a:spLocks noGrp="1" noChangeArrowheads="1"/>
          </p:cNvSpPr>
          <p:nvPr>
            <p:ph type="body" sz="quarter" idx="3"/>
          </p:nvPr>
        </p:nvSpPr>
        <p:spPr bwMode="auto">
          <a:xfrm>
            <a:off x="889000" y="4714875"/>
            <a:ext cx="4891088"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18438" name="Rectangle 6"/>
          <p:cNvSpPr>
            <a:spLocks noGrp="1" noChangeArrowheads="1"/>
          </p:cNvSpPr>
          <p:nvPr>
            <p:ph type="ftr" sz="quarter" idx="4"/>
          </p:nvPr>
        </p:nvSpPr>
        <p:spPr bwMode="auto">
          <a:xfrm>
            <a:off x="0"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b" anchorCtr="0" compatLnSpc="1">
            <a:prstTxWarp prst="textNoShape">
              <a:avLst/>
            </a:prstTxWarp>
          </a:bodyPr>
          <a:lstStyle>
            <a:lvl1pPr defTabSz="947738">
              <a:defRPr sz="1300"/>
            </a:lvl1pPr>
          </a:lstStyle>
          <a:p>
            <a:pPr>
              <a:defRPr/>
            </a:pPr>
            <a:endParaRPr lang="en-US" altLang="ja-JP" dirty="0"/>
          </a:p>
        </p:txBody>
      </p:sp>
      <p:sp>
        <p:nvSpPr>
          <p:cNvPr id="18439" name="Rectangle 7"/>
          <p:cNvSpPr>
            <a:spLocks noGrp="1" noChangeArrowheads="1"/>
          </p:cNvSpPr>
          <p:nvPr>
            <p:ph type="sldNum" sz="quarter" idx="5"/>
          </p:nvPr>
        </p:nvSpPr>
        <p:spPr bwMode="auto">
          <a:xfrm>
            <a:off x="3779838"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b" anchorCtr="0" compatLnSpc="1">
            <a:prstTxWarp prst="textNoShape">
              <a:avLst/>
            </a:prstTxWarp>
          </a:bodyPr>
          <a:lstStyle>
            <a:lvl1pPr algn="r" defTabSz="947738">
              <a:defRPr sz="1300"/>
            </a:lvl1pPr>
          </a:lstStyle>
          <a:p>
            <a:pPr>
              <a:defRPr/>
            </a:pPr>
            <a:fld id="{E1D64387-AF38-4E7F-ACA5-F7D313956512}" type="slidenum">
              <a:rPr lang="en-US" altLang="ja-JP"/>
              <a:pPr>
                <a:defRPr/>
              </a:pPr>
              <a:t>‹#›</a:t>
            </a:fld>
            <a:endParaRPr lang="en-US" altLang="ja-JP" dirty="0"/>
          </a:p>
        </p:txBody>
      </p:sp>
    </p:spTree>
    <p:extLst>
      <p:ext uri="{BB962C8B-B14F-4D97-AF65-F5344CB8AC3E}">
        <p14:creationId xmlns:p14="http://schemas.microsoft.com/office/powerpoint/2010/main" val="6130954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defTabSz="947738" eaLnBrk="0" hangingPunct="0">
              <a:defRPr kumimoji="1" sz="5400">
                <a:solidFill>
                  <a:schemeClr val="tx1"/>
                </a:solidFill>
                <a:latin typeface="Times New Roman" pitchFamily="18" charset="0"/>
                <a:ea typeface="ＭＳ Ｐゴシック" pitchFamily="50" charset="-128"/>
              </a:defRPr>
            </a:lvl1pPr>
            <a:lvl2pPr marL="742950" indent="-285750" defTabSz="947738" eaLnBrk="0" hangingPunct="0">
              <a:defRPr kumimoji="1" sz="5400">
                <a:solidFill>
                  <a:schemeClr val="tx1"/>
                </a:solidFill>
                <a:latin typeface="Times New Roman" pitchFamily="18" charset="0"/>
                <a:ea typeface="ＭＳ Ｐゴシック" pitchFamily="50" charset="-128"/>
              </a:defRPr>
            </a:lvl2pPr>
            <a:lvl3pPr marL="1143000" indent="-228600" defTabSz="947738" eaLnBrk="0" hangingPunct="0">
              <a:defRPr kumimoji="1" sz="5400">
                <a:solidFill>
                  <a:schemeClr val="tx1"/>
                </a:solidFill>
                <a:latin typeface="Times New Roman" pitchFamily="18" charset="0"/>
                <a:ea typeface="ＭＳ Ｐゴシック" pitchFamily="50" charset="-128"/>
              </a:defRPr>
            </a:lvl3pPr>
            <a:lvl4pPr marL="1600200" indent="-228600" defTabSz="947738" eaLnBrk="0" hangingPunct="0">
              <a:defRPr kumimoji="1" sz="5400">
                <a:solidFill>
                  <a:schemeClr val="tx1"/>
                </a:solidFill>
                <a:latin typeface="Times New Roman" pitchFamily="18" charset="0"/>
                <a:ea typeface="ＭＳ Ｐゴシック" pitchFamily="50" charset="-128"/>
              </a:defRPr>
            </a:lvl4pPr>
            <a:lvl5pPr marL="2057400" indent="-228600" defTabSz="947738" eaLnBrk="0" hangingPunct="0">
              <a:defRPr kumimoji="1" sz="5400">
                <a:solidFill>
                  <a:schemeClr val="tx1"/>
                </a:solidFill>
                <a:latin typeface="Times New Roman" pitchFamily="18" charset="0"/>
                <a:ea typeface="ＭＳ Ｐゴシック" pitchFamily="50" charset="-128"/>
              </a:defRPr>
            </a:lvl5pPr>
            <a:lvl6pPr marL="2514600" indent="-228600" defTabSz="947738"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defTabSz="947738"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defTabSz="947738"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defTabSz="947738"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pPr eaLnBrk="1" hangingPunct="1"/>
            <a:fld id="{06B34DC5-0DF2-47EB-A936-8EB8E58581C5}" type="slidenum">
              <a:rPr lang="en-US" altLang="ja-JP" sz="1300" smtClean="0"/>
              <a:pPr eaLnBrk="1" hangingPunct="1"/>
              <a:t>1</a:t>
            </a:fld>
            <a:endParaRPr lang="en-US" altLang="ja-JP" sz="1300" dirty="0"/>
          </a:p>
        </p:txBody>
      </p:sp>
      <p:sp>
        <p:nvSpPr>
          <p:cNvPr id="19459" name="Rectangle 2"/>
          <p:cNvSpPr>
            <a:spLocks noGrp="1" noRot="1" noChangeAspect="1" noChangeArrowheads="1" noTextEdit="1"/>
          </p:cNvSpPr>
          <p:nvPr>
            <p:ph type="sldImg"/>
          </p:nvPr>
        </p:nvSpPr>
        <p:spPr>
          <a:solidFill>
            <a:srgbClr val="FFFFFF"/>
          </a:solidFill>
          <a:ln/>
        </p:spPr>
      </p:sp>
      <p:sp>
        <p:nvSpPr>
          <p:cNvPr id="19460" name="Rectangle 3"/>
          <p:cNvSpPr>
            <a:spLocks noGrp="1" noChangeArrowheads="1"/>
          </p:cNvSpPr>
          <p:nvPr>
            <p:ph type="body" idx="1"/>
          </p:nvPr>
        </p:nvSpPr>
        <p:spPr>
          <a:xfrm>
            <a:off x="666750" y="4714875"/>
            <a:ext cx="5335588" cy="4467225"/>
          </a:xfrm>
          <a:solidFill>
            <a:srgbClr val="FFFFFF"/>
          </a:solidFill>
          <a:ln>
            <a:solidFill>
              <a:srgbClr val="000000"/>
            </a:solidFill>
            <a:miter lim="800000"/>
            <a:headEnd/>
            <a:tailEnd/>
          </a:ln>
        </p:spPr>
        <p:txBody>
          <a:bodyPr/>
          <a:lstStyle/>
          <a:p>
            <a:pPr lvl="1" eaLnBrk="1" hangingPunct="1"/>
            <a:endParaRPr lang="ja-JP" altLang="ja-JP" sz="1000" dirty="0">
              <a:latin typeface="ＭＳ 明朝" pitchFamily="17" charset="-128"/>
              <a:ea typeface="ＭＳ 明朝" pitchFamily="17" charset="-128"/>
            </a:endParaRPr>
          </a:p>
        </p:txBody>
      </p:sp>
    </p:spTree>
    <p:extLst>
      <p:ext uri="{BB962C8B-B14F-4D97-AF65-F5344CB8AC3E}">
        <p14:creationId xmlns:p14="http://schemas.microsoft.com/office/powerpoint/2010/main" val="3001812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72CEB0EA-D66B-4C1B-AACC-1D627FFADFAC}" type="slidenum">
              <a:rPr lang="en-US" altLang="ja-JP"/>
              <a:pPr>
                <a:defRPr/>
              </a:pPr>
              <a:t>‹#›</a:t>
            </a:fld>
            <a:endParaRPr lang="en-US" altLang="ja-JP" dirty="0"/>
          </a:p>
        </p:txBody>
      </p:sp>
    </p:spTree>
    <p:extLst>
      <p:ext uri="{BB962C8B-B14F-4D97-AF65-F5344CB8AC3E}">
        <p14:creationId xmlns:p14="http://schemas.microsoft.com/office/powerpoint/2010/main" val="1176023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D7EDB2B2-E624-46C5-8389-F65802D30175}" type="slidenum">
              <a:rPr lang="en-US" altLang="ja-JP"/>
              <a:pPr>
                <a:defRPr/>
              </a:pPr>
              <a:t>‹#›</a:t>
            </a:fld>
            <a:endParaRPr lang="en-US" altLang="ja-JP" dirty="0"/>
          </a:p>
        </p:txBody>
      </p:sp>
    </p:spTree>
    <p:extLst>
      <p:ext uri="{BB962C8B-B14F-4D97-AF65-F5344CB8AC3E}">
        <p14:creationId xmlns:p14="http://schemas.microsoft.com/office/powerpoint/2010/main" val="2020978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609600"/>
            <a:ext cx="1943100" cy="5486400"/>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85800" y="609600"/>
            <a:ext cx="5676900" cy="54864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82D4CCE4-C700-417B-B18C-A081DDAAF222}" type="slidenum">
              <a:rPr lang="en-US" altLang="ja-JP"/>
              <a:pPr>
                <a:defRPr/>
              </a:pPr>
              <a:t>‹#›</a:t>
            </a:fld>
            <a:endParaRPr lang="en-US" altLang="ja-JP" dirty="0"/>
          </a:p>
        </p:txBody>
      </p:sp>
    </p:spTree>
    <p:extLst>
      <p:ext uri="{BB962C8B-B14F-4D97-AF65-F5344CB8AC3E}">
        <p14:creationId xmlns:p14="http://schemas.microsoft.com/office/powerpoint/2010/main" val="92170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26F076B8-5FE8-4239-9FD2-3F42B94D0E15}" type="slidenum">
              <a:rPr lang="en-US" altLang="ja-JP"/>
              <a:pPr>
                <a:defRPr/>
              </a:pPr>
              <a:t>‹#›</a:t>
            </a:fld>
            <a:endParaRPr lang="en-US" altLang="ja-JP" dirty="0"/>
          </a:p>
        </p:txBody>
      </p:sp>
    </p:spTree>
    <p:extLst>
      <p:ext uri="{BB962C8B-B14F-4D97-AF65-F5344CB8AC3E}">
        <p14:creationId xmlns:p14="http://schemas.microsoft.com/office/powerpoint/2010/main" val="3941078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DC3B8236-F76B-4FDB-A63D-90E24A9DE307}" type="slidenum">
              <a:rPr lang="en-US" altLang="ja-JP"/>
              <a:pPr>
                <a:defRPr/>
              </a:pPr>
              <a:t>‹#›</a:t>
            </a:fld>
            <a:endParaRPr lang="en-US" altLang="ja-JP" dirty="0"/>
          </a:p>
        </p:txBody>
      </p:sp>
    </p:spTree>
    <p:extLst>
      <p:ext uri="{BB962C8B-B14F-4D97-AF65-F5344CB8AC3E}">
        <p14:creationId xmlns:p14="http://schemas.microsoft.com/office/powerpoint/2010/main" val="550903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7" name="Rectangle 6"/>
          <p:cNvSpPr>
            <a:spLocks noGrp="1" noChangeArrowheads="1"/>
          </p:cNvSpPr>
          <p:nvPr>
            <p:ph type="sldNum" sz="quarter" idx="12"/>
          </p:nvPr>
        </p:nvSpPr>
        <p:spPr>
          <a:ln/>
        </p:spPr>
        <p:txBody>
          <a:bodyPr/>
          <a:lstStyle>
            <a:lvl1pPr>
              <a:defRPr/>
            </a:lvl1pPr>
          </a:lstStyle>
          <a:p>
            <a:pPr>
              <a:defRPr/>
            </a:pPr>
            <a:fld id="{5AB59DDC-7DB7-4E9D-9DB4-3F06090512ED}" type="slidenum">
              <a:rPr lang="en-US" altLang="ja-JP"/>
              <a:pPr>
                <a:defRPr/>
              </a:pPr>
              <a:t>‹#›</a:t>
            </a:fld>
            <a:endParaRPr lang="en-US" altLang="ja-JP" dirty="0"/>
          </a:p>
        </p:txBody>
      </p:sp>
    </p:spTree>
    <p:extLst>
      <p:ext uri="{BB962C8B-B14F-4D97-AF65-F5344CB8AC3E}">
        <p14:creationId xmlns:p14="http://schemas.microsoft.com/office/powerpoint/2010/main" val="289726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9" name="Rectangle 6"/>
          <p:cNvSpPr>
            <a:spLocks noGrp="1" noChangeArrowheads="1"/>
          </p:cNvSpPr>
          <p:nvPr>
            <p:ph type="sldNum" sz="quarter" idx="12"/>
          </p:nvPr>
        </p:nvSpPr>
        <p:spPr>
          <a:ln/>
        </p:spPr>
        <p:txBody>
          <a:bodyPr/>
          <a:lstStyle>
            <a:lvl1pPr>
              <a:defRPr/>
            </a:lvl1pPr>
          </a:lstStyle>
          <a:p>
            <a:pPr>
              <a:defRPr/>
            </a:pPr>
            <a:fld id="{C3ED7FE2-5EDA-44FE-9C97-F20216728713}" type="slidenum">
              <a:rPr lang="en-US" altLang="ja-JP"/>
              <a:pPr>
                <a:defRPr/>
              </a:pPr>
              <a:t>‹#›</a:t>
            </a:fld>
            <a:endParaRPr lang="en-US" altLang="ja-JP" dirty="0"/>
          </a:p>
        </p:txBody>
      </p:sp>
    </p:spTree>
    <p:extLst>
      <p:ext uri="{BB962C8B-B14F-4D97-AF65-F5344CB8AC3E}">
        <p14:creationId xmlns:p14="http://schemas.microsoft.com/office/powerpoint/2010/main" val="4283743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5" name="Rectangle 6"/>
          <p:cNvSpPr>
            <a:spLocks noGrp="1" noChangeArrowheads="1"/>
          </p:cNvSpPr>
          <p:nvPr>
            <p:ph type="sldNum" sz="quarter" idx="12"/>
          </p:nvPr>
        </p:nvSpPr>
        <p:spPr>
          <a:ln/>
        </p:spPr>
        <p:txBody>
          <a:bodyPr/>
          <a:lstStyle>
            <a:lvl1pPr>
              <a:defRPr/>
            </a:lvl1pPr>
          </a:lstStyle>
          <a:p>
            <a:pPr>
              <a:defRPr/>
            </a:pPr>
            <a:fld id="{3A3171A0-5B75-4031-AF05-96E723BC6C9B}" type="slidenum">
              <a:rPr lang="en-US" altLang="ja-JP"/>
              <a:pPr>
                <a:defRPr/>
              </a:pPr>
              <a:t>‹#›</a:t>
            </a:fld>
            <a:endParaRPr lang="en-US" altLang="ja-JP" dirty="0"/>
          </a:p>
        </p:txBody>
      </p:sp>
    </p:spTree>
    <p:extLst>
      <p:ext uri="{BB962C8B-B14F-4D97-AF65-F5344CB8AC3E}">
        <p14:creationId xmlns:p14="http://schemas.microsoft.com/office/powerpoint/2010/main" val="1115411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4" name="Rectangle 6"/>
          <p:cNvSpPr>
            <a:spLocks noGrp="1" noChangeArrowheads="1"/>
          </p:cNvSpPr>
          <p:nvPr>
            <p:ph type="sldNum" sz="quarter" idx="12"/>
          </p:nvPr>
        </p:nvSpPr>
        <p:spPr>
          <a:ln/>
        </p:spPr>
        <p:txBody>
          <a:bodyPr/>
          <a:lstStyle>
            <a:lvl1pPr>
              <a:defRPr/>
            </a:lvl1pPr>
          </a:lstStyle>
          <a:p>
            <a:pPr>
              <a:defRPr/>
            </a:pPr>
            <a:fld id="{862C3824-94A6-4F70-80F0-D4E12E8D9E0B}" type="slidenum">
              <a:rPr lang="en-US" altLang="ja-JP"/>
              <a:pPr>
                <a:defRPr/>
              </a:pPr>
              <a:t>‹#›</a:t>
            </a:fld>
            <a:endParaRPr lang="en-US" altLang="ja-JP" dirty="0"/>
          </a:p>
        </p:txBody>
      </p:sp>
    </p:spTree>
    <p:extLst>
      <p:ext uri="{BB962C8B-B14F-4D97-AF65-F5344CB8AC3E}">
        <p14:creationId xmlns:p14="http://schemas.microsoft.com/office/powerpoint/2010/main" val="205962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7" name="Rectangle 6"/>
          <p:cNvSpPr>
            <a:spLocks noGrp="1" noChangeArrowheads="1"/>
          </p:cNvSpPr>
          <p:nvPr>
            <p:ph type="sldNum" sz="quarter" idx="12"/>
          </p:nvPr>
        </p:nvSpPr>
        <p:spPr>
          <a:ln/>
        </p:spPr>
        <p:txBody>
          <a:bodyPr/>
          <a:lstStyle>
            <a:lvl1pPr>
              <a:defRPr/>
            </a:lvl1pPr>
          </a:lstStyle>
          <a:p>
            <a:pPr>
              <a:defRPr/>
            </a:pPr>
            <a:fld id="{2BB6D28A-77EE-4B11-9800-023DBE2475AF}" type="slidenum">
              <a:rPr lang="en-US" altLang="ja-JP"/>
              <a:pPr>
                <a:defRPr/>
              </a:pPr>
              <a:t>‹#›</a:t>
            </a:fld>
            <a:endParaRPr lang="en-US" altLang="ja-JP" dirty="0"/>
          </a:p>
        </p:txBody>
      </p:sp>
    </p:spTree>
    <p:extLst>
      <p:ext uri="{BB962C8B-B14F-4D97-AF65-F5344CB8AC3E}">
        <p14:creationId xmlns:p14="http://schemas.microsoft.com/office/powerpoint/2010/main" val="3272903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7" name="Rectangle 6"/>
          <p:cNvSpPr>
            <a:spLocks noGrp="1" noChangeArrowheads="1"/>
          </p:cNvSpPr>
          <p:nvPr>
            <p:ph type="sldNum" sz="quarter" idx="12"/>
          </p:nvPr>
        </p:nvSpPr>
        <p:spPr>
          <a:ln/>
        </p:spPr>
        <p:txBody>
          <a:bodyPr/>
          <a:lstStyle>
            <a:lvl1pPr>
              <a:defRPr/>
            </a:lvl1pPr>
          </a:lstStyle>
          <a:p>
            <a:pPr>
              <a:defRPr/>
            </a:pPr>
            <a:fld id="{1286BF28-95B1-43B6-B26B-8C6378D967E1}" type="slidenum">
              <a:rPr lang="en-US" altLang="ja-JP"/>
              <a:pPr>
                <a:defRPr/>
              </a:pPr>
              <a:t>‹#›</a:t>
            </a:fld>
            <a:endParaRPr lang="en-US" altLang="ja-JP" dirty="0"/>
          </a:p>
        </p:txBody>
      </p:sp>
    </p:spTree>
    <p:extLst>
      <p:ext uri="{BB962C8B-B14F-4D97-AF65-F5344CB8AC3E}">
        <p14:creationId xmlns:p14="http://schemas.microsoft.com/office/powerpoint/2010/main" val="2940004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ja-JP"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ja-JP"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ED6CA61C-8973-4D77-963B-E59F55D5888D}" type="slidenum">
              <a:rPr lang="en-US" altLang="ja-JP"/>
              <a:pPr>
                <a:defRPr/>
              </a:pPr>
              <a:t>‹#›</a:t>
            </a:fld>
            <a:endParaRPr lang="en-US" altLang="ja-JP" dirty="0"/>
          </a:p>
        </p:txBody>
      </p:sp>
      <p:pic>
        <p:nvPicPr>
          <p:cNvPr id="1031" name="Picture 7" descr="ppt_head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26F076B8-5FE8-4239-9FD2-3F42B94D0E15}" type="slidenum">
              <a:rPr lang="en-US" altLang="ja-JP" smtClean="0"/>
              <a:pPr>
                <a:defRPr/>
              </a:pPr>
              <a:t>1</a:t>
            </a:fld>
            <a:endParaRPr lang="en-US" altLang="ja-JP" dirty="0"/>
          </a:p>
        </p:txBody>
      </p:sp>
      <p:sp>
        <p:nvSpPr>
          <p:cNvPr id="5" name="Text Box 2">
            <a:extLst>
              <a:ext uri="{FF2B5EF4-FFF2-40B4-BE49-F238E27FC236}">
                <a16:creationId xmlns:a16="http://schemas.microsoft.com/office/drawing/2014/main" id="{FEA0DA10-DAAC-4855-8F0B-896D8A060CAA}"/>
              </a:ext>
            </a:extLst>
          </p:cNvPr>
          <p:cNvSpPr txBox="1">
            <a:spLocks noChangeArrowheads="1"/>
          </p:cNvSpPr>
          <p:nvPr/>
        </p:nvSpPr>
        <p:spPr bwMode="auto">
          <a:xfrm>
            <a:off x="2422833" y="5478323"/>
            <a:ext cx="63818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pPr lvl="7" indent="0" algn="r"/>
            <a:r>
              <a:rPr kumimoji="0" lang="en-US" altLang="ja-JP" sz="1600" dirty="0">
                <a:latin typeface="Arial" charset="0"/>
              </a:rPr>
              <a:t>2026 Jul 9</a:t>
            </a:r>
          </a:p>
          <a:p>
            <a:pPr lvl="7" indent="0" algn="r"/>
            <a:r>
              <a:rPr kumimoji="0" lang="ja-JP" altLang="en-US" sz="1600" dirty="0">
                <a:latin typeface="Arial" charset="0"/>
              </a:rPr>
              <a:t>経世論研究所　所長　三橋貴明</a:t>
            </a:r>
            <a:endParaRPr kumimoji="0" lang="en-US" altLang="ja-JP" sz="1600" dirty="0">
              <a:latin typeface="Arial" charset="0"/>
            </a:endParaRPr>
          </a:p>
          <a:p>
            <a:pPr algn="r"/>
            <a:r>
              <a:rPr kumimoji="0" lang="en-US" altLang="ja-JP" sz="1600" dirty="0">
                <a:latin typeface="Arial" charset="0"/>
              </a:rPr>
              <a:t>takaaki.mitsuhashi@jcom.home.ne.jp</a:t>
            </a:r>
          </a:p>
        </p:txBody>
      </p:sp>
      <p:sp>
        <p:nvSpPr>
          <p:cNvPr id="4" name="Rectangle 3">
            <a:extLst>
              <a:ext uri="{FF2B5EF4-FFF2-40B4-BE49-F238E27FC236}">
                <a16:creationId xmlns:a16="http://schemas.microsoft.com/office/drawing/2014/main" id="{8F95E5E0-CE85-1259-D53B-C1CEAED98F10}"/>
              </a:ext>
            </a:extLst>
          </p:cNvPr>
          <p:cNvSpPr txBox="1">
            <a:spLocks noChangeArrowheads="1"/>
          </p:cNvSpPr>
          <p:nvPr/>
        </p:nvSpPr>
        <p:spPr bwMode="auto">
          <a:xfrm>
            <a:off x="0" y="2365252"/>
            <a:ext cx="9144000" cy="1814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eaLnBrk="1" hangingPunct="1"/>
            <a:r>
              <a:rPr lang="en-US" altLang="ja-JP" sz="2000" kern="0" dirty="0" err="1">
                <a:latin typeface="AR P丸ゴシック体E" panose="020F0900000000000000" pitchFamily="50" charset="-128"/>
                <a:ea typeface="AR P丸ゴシック体E" panose="020F0900000000000000" pitchFamily="50" charset="-128"/>
              </a:rPr>
              <a:t>Mitsuhashism</a:t>
            </a:r>
            <a:r>
              <a:rPr lang="ja-JP" altLang="en-US" sz="2000" kern="0" dirty="0">
                <a:latin typeface="AR P丸ゴシック体E" panose="020F0900000000000000" pitchFamily="50" charset="-128"/>
                <a:ea typeface="AR P丸ゴシック体E" panose="020F0900000000000000" pitchFamily="50" charset="-128"/>
              </a:rPr>
              <a:t>　第十二巻　プライマリーバランスの研究</a:t>
            </a:r>
            <a:endParaRPr lang="ja-JP" altLang="en-US" sz="2400" kern="0" dirty="0">
              <a:latin typeface="AR P丸ゴシック体E" panose="020F0900000000000000" pitchFamily="50" charset="-128"/>
              <a:ea typeface="AR P丸ゴシック体E" panose="020F0900000000000000" pitchFamily="50" charset="-128"/>
            </a:endParaRPr>
          </a:p>
          <a:p>
            <a:pPr eaLnBrk="1" hangingPunct="1"/>
            <a:r>
              <a:rPr lang="ja-JP" altLang="en-US" sz="2400" kern="0" dirty="0">
                <a:latin typeface="AR P丸ゴシック体E" panose="020F0900000000000000" pitchFamily="50" charset="-128"/>
                <a:ea typeface="AR P丸ゴシック体E" panose="020F0900000000000000" pitchFamily="50" charset="-128"/>
              </a:rPr>
              <a:t>第四章　</a:t>
            </a:r>
            <a:r>
              <a:rPr lang="ja-JP" altLang="en-US" sz="2400" dirty="0">
                <a:latin typeface="AR P丸ゴシック体E" panose="020F0900000000000000" pitchFamily="50" charset="-128"/>
                <a:ea typeface="AR P丸ゴシック体E" panose="020F0900000000000000" pitchFamily="50" charset="-128"/>
              </a:rPr>
              <a:t>資本主義と投資</a:t>
            </a:r>
            <a:endParaRPr lang="ja-JP" altLang="en-US" sz="2400" kern="0" dirty="0">
              <a:latin typeface="AR P丸ゴシック体E" panose="020F0900000000000000" pitchFamily="50" charset="-128"/>
              <a:ea typeface="AR P丸ゴシック体E" panose="020F0900000000000000" pitchFamily="50"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44746-49D2-0CAF-BADE-CF68FA497069}"/>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4AE4A7A-DCF4-B866-4E13-970164F236D9}"/>
              </a:ext>
            </a:extLst>
          </p:cNvPr>
          <p:cNvSpPr>
            <a:spLocks noGrp="1"/>
          </p:cNvSpPr>
          <p:nvPr>
            <p:ph type="sldNum" sz="quarter" idx="12"/>
          </p:nvPr>
        </p:nvSpPr>
        <p:spPr/>
        <p:txBody>
          <a:bodyPr/>
          <a:lstStyle/>
          <a:p>
            <a:pPr>
              <a:defRPr/>
            </a:pPr>
            <a:fld id="{862C3824-94A6-4F70-80F0-D4E12E8D9E0B}" type="slidenum">
              <a:rPr lang="en-US" altLang="ja-JP" smtClean="0"/>
              <a:pPr>
                <a:defRPr/>
              </a:pPr>
              <a:t>10</a:t>
            </a:fld>
            <a:endParaRPr lang="en-US" altLang="ja-JP" dirty="0"/>
          </a:p>
        </p:txBody>
      </p:sp>
      <p:sp>
        <p:nvSpPr>
          <p:cNvPr id="3" name="Rectangle 2">
            <a:extLst>
              <a:ext uri="{FF2B5EF4-FFF2-40B4-BE49-F238E27FC236}">
                <a16:creationId xmlns:a16="http://schemas.microsoft.com/office/drawing/2014/main" id="{58EC6A9B-4161-1739-CACF-B001E052FC49}"/>
              </a:ext>
            </a:extLst>
          </p:cNvPr>
          <p:cNvSpPr txBox="1">
            <a:spLocks noChangeArrowheads="1"/>
          </p:cNvSpPr>
          <p:nvPr/>
        </p:nvSpPr>
        <p:spPr bwMode="auto">
          <a:xfrm>
            <a:off x="0" y="188640"/>
            <a:ext cx="817240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日本の投資総額（実質値、兆円）</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4" name="Text Box 2">
            <a:extLst>
              <a:ext uri="{FF2B5EF4-FFF2-40B4-BE49-F238E27FC236}">
                <a16:creationId xmlns:a16="http://schemas.microsoft.com/office/drawing/2014/main" id="{8BDE7D34-D09F-7FD0-2E6B-A20F16CDD14E}"/>
              </a:ext>
            </a:extLst>
          </p:cNvPr>
          <p:cNvSpPr txBox="1">
            <a:spLocks noChangeArrowheads="1"/>
          </p:cNvSpPr>
          <p:nvPr/>
        </p:nvSpPr>
        <p:spPr bwMode="auto">
          <a:xfrm>
            <a:off x="107504" y="6453336"/>
            <a:ext cx="27363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r>
              <a:rPr kumimoji="0" lang="ja-JP" altLang="en-US" sz="1200" dirty="0">
                <a:latin typeface="+mj-ea"/>
                <a:ea typeface="+mj-ea"/>
              </a:rPr>
              <a:t>出典：内閣府「国民経済計算」</a:t>
            </a:r>
            <a:endParaRPr kumimoji="0" lang="en-US" altLang="ja-JP" sz="1200" dirty="0">
              <a:latin typeface="+mj-ea"/>
              <a:ea typeface="+mj-ea"/>
            </a:endParaRPr>
          </a:p>
        </p:txBody>
      </p:sp>
      <p:graphicFrame>
        <p:nvGraphicFramePr>
          <p:cNvPr id="7" name="グラフ 6">
            <a:extLst>
              <a:ext uri="{FF2B5EF4-FFF2-40B4-BE49-F238E27FC236}">
                <a16:creationId xmlns:a16="http://schemas.microsoft.com/office/drawing/2014/main" id="{22DE9F33-4BF1-78C1-FE00-992384DA4C5E}"/>
              </a:ext>
            </a:extLst>
          </p:cNvPr>
          <p:cNvGraphicFramePr>
            <a:graphicFrameLocks/>
          </p:cNvGraphicFramePr>
          <p:nvPr/>
        </p:nvGraphicFramePr>
        <p:xfrm>
          <a:off x="179512" y="1052736"/>
          <a:ext cx="8496944" cy="5256584"/>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直線矢印コネクタ 7">
            <a:extLst>
              <a:ext uri="{FF2B5EF4-FFF2-40B4-BE49-F238E27FC236}">
                <a16:creationId xmlns:a16="http://schemas.microsoft.com/office/drawing/2014/main" id="{B225E401-23B8-D0E2-2EB3-5E57E3B15661}"/>
              </a:ext>
            </a:extLst>
          </p:cNvPr>
          <p:cNvCxnSpPr>
            <a:cxnSpLocks/>
          </p:cNvCxnSpPr>
          <p:nvPr/>
        </p:nvCxnSpPr>
        <p:spPr>
          <a:xfrm flipV="1">
            <a:off x="7092280" y="1628800"/>
            <a:ext cx="1368152" cy="21602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00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181CB6DF-3A60-50BE-7C7C-6C3EC7A622AE}"/>
              </a:ext>
            </a:extLst>
          </p:cNvPr>
          <p:cNvSpPr txBox="1">
            <a:spLocks noChangeArrowheads="1"/>
          </p:cNvSpPr>
          <p:nvPr/>
        </p:nvSpPr>
        <p:spPr bwMode="auto">
          <a:xfrm>
            <a:off x="48258" y="332656"/>
            <a:ext cx="769209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latin typeface="AR P丸ゴシック体E" panose="020F0900000000000000" pitchFamily="50" charset="-128"/>
                <a:ea typeface="AR P丸ゴシック体E" panose="020F0900000000000000" pitchFamily="50" charset="-128"/>
              </a:rPr>
              <a:t>銀行</a:t>
            </a:r>
            <a:r>
              <a:rPr lang="en-US" altLang="ja-JP" sz="2800" b="0" dirty="0">
                <a:latin typeface="AR P丸ゴシック体E" panose="020F0900000000000000" pitchFamily="50" charset="-128"/>
                <a:ea typeface="AR P丸ゴシック体E" panose="020F0900000000000000" pitchFamily="50" charset="-128"/>
              </a:rPr>
              <a:t>A</a:t>
            </a:r>
            <a:r>
              <a:rPr lang="ja-JP" altLang="en-US" sz="2800" b="0" dirty="0">
                <a:latin typeface="AR P丸ゴシック体E" panose="020F0900000000000000" pitchFamily="50" charset="-128"/>
                <a:ea typeface="AR P丸ゴシック体E" panose="020F0900000000000000" pitchFamily="50" charset="-128"/>
              </a:rPr>
              <a:t>から銀行</a:t>
            </a:r>
            <a:r>
              <a:rPr lang="en-US" altLang="ja-JP" sz="2800" b="0" dirty="0">
                <a:latin typeface="AR P丸ゴシック体E" panose="020F0900000000000000" pitchFamily="50" charset="-128"/>
                <a:ea typeface="AR P丸ゴシック体E" panose="020F0900000000000000" pitchFamily="50" charset="-128"/>
              </a:rPr>
              <a:t>B</a:t>
            </a:r>
            <a:r>
              <a:rPr lang="ja-JP" altLang="en-US" sz="2800" b="0" dirty="0">
                <a:latin typeface="AR P丸ゴシック体E" panose="020F0900000000000000" pitchFamily="50" charset="-128"/>
                <a:ea typeface="AR P丸ゴシック体E" panose="020F0900000000000000" pitchFamily="50" charset="-128"/>
              </a:rPr>
              <a:t>への３千万円の振り込み</a:t>
            </a:r>
            <a:endParaRPr lang="en-US" altLang="ja-JP" sz="2800" b="0" dirty="0">
              <a:latin typeface="AR P丸ゴシック体E" panose="020F0900000000000000" pitchFamily="50" charset="-128"/>
              <a:ea typeface="AR P丸ゴシック体E" panose="020F0900000000000000" pitchFamily="50" charset="-128"/>
            </a:endParaRPr>
          </a:p>
        </p:txBody>
      </p:sp>
      <p:sp>
        <p:nvSpPr>
          <p:cNvPr id="4" name="正方形/長方形 3">
            <a:extLst>
              <a:ext uri="{FF2B5EF4-FFF2-40B4-BE49-F238E27FC236}">
                <a16:creationId xmlns:a16="http://schemas.microsoft.com/office/drawing/2014/main" id="{FB14CC4B-E408-0D96-7C08-9131D62472F4}"/>
              </a:ext>
            </a:extLst>
          </p:cNvPr>
          <p:cNvSpPr/>
          <p:nvPr/>
        </p:nvSpPr>
        <p:spPr>
          <a:xfrm>
            <a:off x="755576" y="1452846"/>
            <a:ext cx="3600400" cy="136815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755E7E1-9865-ACB7-179A-F3B0EEE7B98F}"/>
              </a:ext>
            </a:extLst>
          </p:cNvPr>
          <p:cNvSpPr txBox="1"/>
          <p:nvPr/>
        </p:nvSpPr>
        <p:spPr>
          <a:xfrm>
            <a:off x="2115592" y="1052736"/>
            <a:ext cx="880369" cy="400110"/>
          </a:xfrm>
          <a:prstGeom prst="rect">
            <a:avLst/>
          </a:prstGeom>
          <a:noFill/>
        </p:spPr>
        <p:txBody>
          <a:bodyPr wrap="none" rtlCol="0">
            <a:spAutoFit/>
          </a:bodyPr>
          <a:lstStyle/>
          <a:p>
            <a:r>
              <a:rPr lang="ja-JP" altLang="en-US" sz="2000" dirty="0"/>
              <a:t>銀行Ａ</a:t>
            </a:r>
            <a:endParaRPr kumimoji="1" lang="ja-JP" altLang="en-US" sz="2000" dirty="0"/>
          </a:p>
        </p:txBody>
      </p:sp>
      <p:sp>
        <p:nvSpPr>
          <p:cNvPr id="6" name="テキスト ボックス 5">
            <a:extLst>
              <a:ext uri="{FF2B5EF4-FFF2-40B4-BE49-F238E27FC236}">
                <a16:creationId xmlns:a16="http://schemas.microsoft.com/office/drawing/2014/main" id="{3F54A876-DE54-A5AF-FAB8-3707176DC661}"/>
              </a:ext>
            </a:extLst>
          </p:cNvPr>
          <p:cNvSpPr txBox="1"/>
          <p:nvPr/>
        </p:nvSpPr>
        <p:spPr>
          <a:xfrm>
            <a:off x="1043608" y="1596862"/>
            <a:ext cx="1107996" cy="369332"/>
          </a:xfrm>
          <a:prstGeom prst="rect">
            <a:avLst/>
          </a:prstGeom>
          <a:noFill/>
        </p:spPr>
        <p:txBody>
          <a:bodyPr wrap="none" rtlCol="0">
            <a:spAutoFit/>
          </a:bodyPr>
          <a:lstStyle/>
          <a:p>
            <a:r>
              <a:rPr lang="ja-JP" altLang="en-US" sz="1800" dirty="0"/>
              <a:t>私の口座</a:t>
            </a:r>
            <a:endParaRPr kumimoji="1" lang="ja-JP" altLang="en-US" sz="1800" dirty="0"/>
          </a:p>
        </p:txBody>
      </p:sp>
      <p:sp>
        <p:nvSpPr>
          <p:cNvPr id="7" name="テキスト ボックス 6">
            <a:extLst>
              <a:ext uri="{FF2B5EF4-FFF2-40B4-BE49-F238E27FC236}">
                <a16:creationId xmlns:a16="http://schemas.microsoft.com/office/drawing/2014/main" id="{9C5CEDE0-98BF-01DA-11B5-7021CFD838A7}"/>
              </a:ext>
            </a:extLst>
          </p:cNvPr>
          <p:cNvSpPr txBox="1"/>
          <p:nvPr/>
        </p:nvSpPr>
        <p:spPr>
          <a:xfrm>
            <a:off x="2793236" y="1596862"/>
            <a:ext cx="1274708" cy="369332"/>
          </a:xfrm>
          <a:prstGeom prst="rect">
            <a:avLst/>
          </a:prstGeom>
          <a:noFill/>
        </p:spPr>
        <p:txBody>
          <a:bodyPr wrap="none" rtlCol="0">
            <a:spAutoFit/>
          </a:bodyPr>
          <a:lstStyle/>
          <a:p>
            <a:r>
              <a:rPr kumimoji="1" lang="ja-JP" altLang="en-US" sz="1800" dirty="0"/>
              <a:t>銀行Ａ</a:t>
            </a:r>
            <a:r>
              <a:rPr lang="ja-JP" altLang="en-US" sz="1800" dirty="0"/>
              <a:t>勘定</a:t>
            </a:r>
            <a:endParaRPr kumimoji="1" lang="ja-JP" altLang="en-US" sz="1800" dirty="0"/>
          </a:p>
        </p:txBody>
      </p:sp>
      <p:sp>
        <p:nvSpPr>
          <p:cNvPr id="8" name="テキスト ボックス 7">
            <a:extLst>
              <a:ext uri="{FF2B5EF4-FFF2-40B4-BE49-F238E27FC236}">
                <a16:creationId xmlns:a16="http://schemas.microsoft.com/office/drawing/2014/main" id="{9D279185-4148-60A2-4472-0C7AC2DDDA97}"/>
              </a:ext>
            </a:extLst>
          </p:cNvPr>
          <p:cNvSpPr txBox="1"/>
          <p:nvPr/>
        </p:nvSpPr>
        <p:spPr>
          <a:xfrm>
            <a:off x="1089134" y="2068018"/>
            <a:ext cx="1138453" cy="584775"/>
          </a:xfrm>
          <a:prstGeom prst="rect">
            <a:avLst/>
          </a:prstGeom>
          <a:noFill/>
          <a:ln>
            <a:solidFill>
              <a:schemeClr val="tx1"/>
            </a:solidFill>
          </a:ln>
        </p:spPr>
        <p:txBody>
          <a:bodyPr wrap="none" rtlCol="0">
            <a:spAutoFit/>
          </a:bodyPr>
          <a:lstStyle/>
          <a:p>
            <a:pPr algn="ctr"/>
            <a:r>
              <a:rPr kumimoji="1" lang="ja-JP" altLang="en-US" sz="1600" dirty="0"/>
              <a:t>－３千万円</a:t>
            </a:r>
            <a:endParaRPr kumimoji="1" lang="en-US" altLang="ja-JP" sz="1600" dirty="0"/>
          </a:p>
          <a:p>
            <a:pPr algn="ctr"/>
            <a:r>
              <a:rPr lang="ja-JP" altLang="en-US" sz="1600" dirty="0"/>
              <a:t>引落し</a:t>
            </a:r>
            <a:endParaRPr kumimoji="1" lang="ja-JP" altLang="en-US" sz="1600" dirty="0"/>
          </a:p>
        </p:txBody>
      </p:sp>
      <p:sp>
        <p:nvSpPr>
          <p:cNvPr id="9" name="矢印: 右 8">
            <a:extLst>
              <a:ext uri="{FF2B5EF4-FFF2-40B4-BE49-F238E27FC236}">
                <a16:creationId xmlns:a16="http://schemas.microsoft.com/office/drawing/2014/main" id="{D595980A-AA9E-6AA2-50AD-625872FA02FA}"/>
              </a:ext>
            </a:extLst>
          </p:cNvPr>
          <p:cNvSpPr/>
          <p:nvPr/>
        </p:nvSpPr>
        <p:spPr>
          <a:xfrm>
            <a:off x="2443611" y="2211743"/>
            <a:ext cx="144016" cy="297324"/>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7DB8C2AE-E6C6-9174-E29D-48E75DCF6A55}"/>
              </a:ext>
            </a:extLst>
          </p:cNvPr>
          <p:cNvSpPr txBox="1"/>
          <p:nvPr/>
        </p:nvSpPr>
        <p:spPr>
          <a:xfrm>
            <a:off x="2849468" y="2068018"/>
            <a:ext cx="1146468" cy="584775"/>
          </a:xfrm>
          <a:prstGeom prst="rect">
            <a:avLst/>
          </a:prstGeom>
          <a:noFill/>
          <a:ln>
            <a:solidFill>
              <a:schemeClr val="tx1"/>
            </a:solidFill>
          </a:ln>
        </p:spPr>
        <p:txBody>
          <a:bodyPr wrap="none" rtlCol="0">
            <a:spAutoFit/>
          </a:bodyPr>
          <a:lstStyle/>
          <a:p>
            <a:pPr algn="ctr"/>
            <a:r>
              <a:rPr kumimoji="1" lang="ja-JP" altLang="en-US" sz="1600" dirty="0"/>
              <a:t>＋３千万円</a:t>
            </a:r>
            <a:endParaRPr kumimoji="1" lang="en-US" altLang="ja-JP" sz="1600" dirty="0"/>
          </a:p>
          <a:p>
            <a:pPr algn="ctr"/>
            <a:r>
              <a:rPr lang="ja-JP" altLang="en-US" sz="1600" dirty="0"/>
              <a:t>入金</a:t>
            </a:r>
            <a:endParaRPr kumimoji="1" lang="ja-JP" altLang="en-US" sz="1600" dirty="0"/>
          </a:p>
        </p:txBody>
      </p:sp>
      <p:sp>
        <p:nvSpPr>
          <p:cNvPr id="11" name="正方形/長方形 10">
            <a:extLst>
              <a:ext uri="{FF2B5EF4-FFF2-40B4-BE49-F238E27FC236}">
                <a16:creationId xmlns:a16="http://schemas.microsoft.com/office/drawing/2014/main" id="{21673A77-4057-0BC8-F5EC-F689E62B714A}"/>
              </a:ext>
            </a:extLst>
          </p:cNvPr>
          <p:cNvSpPr/>
          <p:nvPr/>
        </p:nvSpPr>
        <p:spPr>
          <a:xfrm>
            <a:off x="5076056" y="1452846"/>
            <a:ext cx="3600400" cy="136815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BC7C7878-887F-2A68-F3DC-7324DE3F9325}"/>
              </a:ext>
            </a:extLst>
          </p:cNvPr>
          <p:cNvSpPr txBox="1"/>
          <p:nvPr/>
        </p:nvSpPr>
        <p:spPr>
          <a:xfrm>
            <a:off x="6436072" y="1052736"/>
            <a:ext cx="896399" cy="400110"/>
          </a:xfrm>
          <a:prstGeom prst="rect">
            <a:avLst/>
          </a:prstGeom>
          <a:noFill/>
        </p:spPr>
        <p:txBody>
          <a:bodyPr wrap="none" rtlCol="0">
            <a:spAutoFit/>
          </a:bodyPr>
          <a:lstStyle/>
          <a:p>
            <a:r>
              <a:rPr kumimoji="1" lang="ja-JP" altLang="en-US" sz="2000" dirty="0"/>
              <a:t>銀行Ｂ</a:t>
            </a:r>
          </a:p>
        </p:txBody>
      </p:sp>
      <p:sp>
        <p:nvSpPr>
          <p:cNvPr id="13" name="テキスト ボックス 12">
            <a:extLst>
              <a:ext uri="{FF2B5EF4-FFF2-40B4-BE49-F238E27FC236}">
                <a16:creationId xmlns:a16="http://schemas.microsoft.com/office/drawing/2014/main" id="{4595B6C9-F653-1207-16CD-C103675A7362}"/>
              </a:ext>
            </a:extLst>
          </p:cNvPr>
          <p:cNvSpPr txBox="1"/>
          <p:nvPr/>
        </p:nvSpPr>
        <p:spPr>
          <a:xfrm>
            <a:off x="5335074" y="1604570"/>
            <a:ext cx="1287532" cy="369332"/>
          </a:xfrm>
          <a:prstGeom prst="rect">
            <a:avLst/>
          </a:prstGeom>
          <a:noFill/>
        </p:spPr>
        <p:txBody>
          <a:bodyPr wrap="none" rtlCol="0">
            <a:spAutoFit/>
          </a:bodyPr>
          <a:lstStyle/>
          <a:p>
            <a:pPr algn="ctr"/>
            <a:r>
              <a:rPr lang="ja-JP" altLang="en-US" sz="1800" dirty="0"/>
              <a:t>銀行Ｂ勘定</a:t>
            </a:r>
            <a:endParaRPr kumimoji="1" lang="ja-JP" altLang="en-US" sz="1800" dirty="0"/>
          </a:p>
        </p:txBody>
      </p:sp>
      <p:sp>
        <p:nvSpPr>
          <p:cNvPr id="14" name="テキスト ボックス 13">
            <a:extLst>
              <a:ext uri="{FF2B5EF4-FFF2-40B4-BE49-F238E27FC236}">
                <a16:creationId xmlns:a16="http://schemas.microsoft.com/office/drawing/2014/main" id="{526EA8B8-C1AD-2FB9-8204-2792B18872D1}"/>
              </a:ext>
            </a:extLst>
          </p:cNvPr>
          <p:cNvSpPr txBox="1"/>
          <p:nvPr/>
        </p:nvSpPr>
        <p:spPr>
          <a:xfrm>
            <a:off x="6922323" y="1619959"/>
            <a:ext cx="1826141" cy="338554"/>
          </a:xfrm>
          <a:prstGeom prst="rect">
            <a:avLst/>
          </a:prstGeom>
          <a:noFill/>
        </p:spPr>
        <p:txBody>
          <a:bodyPr wrap="none" rtlCol="0">
            <a:spAutoFit/>
          </a:bodyPr>
          <a:lstStyle/>
          <a:p>
            <a:r>
              <a:rPr kumimoji="1" lang="ja-JP" altLang="en-US" sz="1600" dirty="0"/>
              <a:t>不動産会社の口座</a:t>
            </a:r>
          </a:p>
        </p:txBody>
      </p:sp>
      <p:sp>
        <p:nvSpPr>
          <p:cNvPr id="15" name="テキスト ボックス 14">
            <a:extLst>
              <a:ext uri="{FF2B5EF4-FFF2-40B4-BE49-F238E27FC236}">
                <a16:creationId xmlns:a16="http://schemas.microsoft.com/office/drawing/2014/main" id="{183394F7-C5D5-9541-34D6-E5A140262DE0}"/>
              </a:ext>
            </a:extLst>
          </p:cNvPr>
          <p:cNvSpPr txBox="1"/>
          <p:nvPr/>
        </p:nvSpPr>
        <p:spPr>
          <a:xfrm>
            <a:off x="5405606" y="2068018"/>
            <a:ext cx="1146468" cy="584775"/>
          </a:xfrm>
          <a:prstGeom prst="rect">
            <a:avLst/>
          </a:prstGeom>
          <a:noFill/>
          <a:ln>
            <a:solidFill>
              <a:schemeClr val="tx1"/>
            </a:solidFill>
          </a:ln>
        </p:spPr>
        <p:txBody>
          <a:bodyPr wrap="none" rtlCol="0">
            <a:spAutoFit/>
          </a:bodyPr>
          <a:lstStyle/>
          <a:p>
            <a:pPr algn="ctr"/>
            <a:r>
              <a:rPr kumimoji="1" lang="ja-JP" altLang="en-US" sz="1600" dirty="0"/>
              <a:t>－３千万円</a:t>
            </a:r>
            <a:endParaRPr kumimoji="1" lang="en-US" altLang="ja-JP" sz="1600" dirty="0"/>
          </a:p>
          <a:p>
            <a:pPr algn="ctr"/>
            <a:r>
              <a:rPr lang="ja-JP" altLang="en-US" sz="1600" dirty="0"/>
              <a:t>引落し</a:t>
            </a:r>
            <a:endParaRPr kumimoji="1" lang="ja-JP" altLang="en-US" sz="1600" dirty="0"/>
          </a:p>
        </p:txBody>
      </p:sp>
      <p:sp>
        <p:nvSpPr>
          <p:cNvPr id="16" name="矢印: 右 15">
            <a:extLst>
              <a:ext uri="{FF2B5EF4-FFF2-40B4-BE49-F238E27FC236}">
                <a16:creationId xmlns:a16="http://schemas.microsoft.com/office/drawing/2014/main" id="{EBBCCA2B-22DA-DD06-29E4-71DA1A44D83B}"/>
              </a:ext>
            </a:extLst>
          </p:cNvPr>
          <p:cNvSpPr/>
          <p:nvPr/>
        </p:nvSpPr>
        <p:spPr>
          <a:xfrm>
            <a:off x="6764091" y="2211743"/>
            <a:ext cx="144016" cy="297324"/>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610821E9-24AF-3865-E41A-60225C49CDBB}"/>
              </a:ext>
            </a:extLst>
          </p:cNvPr>
          <p:cNvSpPr txBox="1"/>
          <p:nvPr/>
        </p:nvSpPr>
        <p:spPr>
          <a:xfrm>
            <a:off x="7169948" y="2068018"/>
            <a:ext cx="1146468" cy="584775"/>
          </a:xfrm>
          <a:prstGeom prst="rect">
            <a:avLst/>
          </a:prstGeom>
          <a:noFill/>
          <a:ln>
            <a:solidFill>
              <a:schemeClr val="tx1"/>
            </a:solidFill>
          </a:ln>
        </p:spPr>
        <p:txBody>
          <a:bodyPr wrap="none" rtlCol="0">
            <a:spAutoFit/>
          </a:bodyPr>
          <a:lstStyle/>
          <a:p>
            <a:pPr algn="ctr"/>
            <a:r>
              <a:rPr kumimoji="1" lang="ja-JP" altLang="en-US" sz="1600" dirty="0"/>
              <a:t>＋３千万円</a:t>
            </a:r>
            <a:endParaRPr kumimoji="1" lang="en-US" altLang="ja-JP" sz="1600" dirty="0"/>
          </a:p>
          <a:p>
            <a:pPr algn="ctr"/>
            <a:r>
              <a:rPr lang="ja-JP" altLang="en-US" sz="1600" dirty="0"/>
              <a:t>入金</a:t>
            </a:r>
            <a:endParaRPr kumimoji="1" lang="ja-JP" altLang="en-US" sz="1600" dirty="0"/>
          </a:p>
        </p:txBody>
      </p:sp>
      <p:sp>
        <p:nvSpPr>
          <p:cNvPr id="18" name="四角形: 角を丸くする 17">
            <a:extLst>
              <a:ext uri="{FF2B5EF4-FFF2-40B4-BE49-F238E27FC236}">
                <a16:creationId xmlns:a16="http://schemas.microsoft.com/office/drawing/2014/main" id="{33346E4D-04E5-14EC-582C-3219C74D5FD4}"/>
              </a:ext>
            </a:extLst>
          </p:cNvPr>
          <p:cNvSpPr/>
          <p:nvPr/>
        </p:nvSpPr>
        <p:spPr>
          <a:xfrm>
            <a:off x="2194583" y="3553777"/>
            <a:ext cx="5372724" cy="792088"/>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bg1"/>
                </a:solidFill>
              </a:rPr>
              <a:t>全銀システム</a:t>
            </a:r>
          </a:p>
        </p:txBody>
      </p:sp>
      <p:sp>
        <p:nvSpPr>
          <p:cNvPr id="19" name="矢印: 下 18">
            <a:extLst>
              <a:ext uri="{FF2B5EF4-FFF2-40B4-BE49-F238E27FC236}">
                <a16:creationId xmlns:a16="http://schemas.microsoft.com/office/drawing/2014/main" id="{DC547FA9-9030-AADA-5204-791850214121}"/>
              </a:ext>
            </a:extLst>
          </p:cNvPr>
          <p:cNvSpPr/>
          <p:nvPr/>
        </p:nvSpPr>
        <p:spPr>
          <a:xfrm>
            <a:off x="3347864" y="3000194"/>
            <a:ext cx="288032" cy="336943"/>
          </a:xfrm>
          <a:prstGeom prst="down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下 19">
            <a:extLst>
              <a:ext uri="{FF2B5EF4-FFF2-40B4-BE49-F238E27FC236}">
                <a16:creationId xmlns:a16="http://schemas.microsoft.com/office/drawing/2014/main" id="{8EF75627-31BB-07B9-E7F7-9C9697E1B18D}"/>
              </a:ext>
            </a:extLst>
          </p:cNvPr>
          <p:cNvSpPr/>
          <p:nvPr/>
        </p:nvSpPr>
        <p:spPr>
          <a:xfrm flipV="1">
            <a:off x="5735218" y="3000194"/>
            <a:ext cx="288032" cy="336943"/>
          </a:xfrm>
          <a:prstGeom prst="down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92FE7665-3E16-3260-67A0-2E4B058BFD7D}"/>
              </a:ext>
            </a:extLst>
          </p:cNvPr>
          <p:cNvSpPr txBox="1"/>
          <p:nvPr/>
        </p:nvSpPr>
        <p:spPr>
          <a:xfrm>
            <a:off x="4152271" y="2968610"/>
            <a:ext cx="1210588" cy="400110"/>
          </a:xfrm>
          <a:prstGeom prst="rect">
            <a:avLst/>
          </a:prstGeom>
          <a:noFill/>
        </p:spPr>
        <p:txBody>
          <a:bodyPr wrap="none" rtlCol="0">
            <a:spAutoFit/>
          </a:bodyPr>
          <a:lstStyle/>
          <a:p>
            <a:r>
              <a:rPr kumimoji="1" lang="ja-JP" altLang="en-US" sz="2000" dirty="0"/>
              <a:t>振込指示</a:t>
            </a:r>
          </a:p>
        </p:txBody>
      </p:sp>
      <p:sp>
        <p:nvSpPr>
          <p:cNvPr id="22" name="矢印: 下 21">
            <a:extLst>
              <a:ext uri="{FF2B5EF4-FFF2-40B4-BE49-F238E27FC236}">
                <a16:creationId xmlns:a16="http://schemas.microsoft.com/office/drawing/2014/main" id="{77331C3F-2CD9-53FF-84AA-39D616DAED55}"/>
              </a:ext>
            </a:extLst>
          </p:cNvPr>
          <p:cNvSpPr/>
          <p:nvPr/>
        </p:nvSpPr>
        <p:spPr>
          <a:xfrm>
            <a:off x="3336774" y="4540704"/>
            <a:ext cx="288032" cy="336943"/>
          </a:xfrm>
          <a:prstGeom prst="down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矢印: 下 22">
            <a:extLst>
              <a:ext uri="{FF2B5EF4-FFF2-40B4-BE49-F238E27FC236}">
                <a16:creationId xmlns:a16="http://schemas.microsoft.com/office/drawing/2014/main" id="{9041CC19-014D-1554-BAE8-A9994C14F20F}"/>
              </a:ext>
            </a:extLst>
          </p:cNvPr>
          <p:cNvSpPr/>
          <p:nvPr/>
        </p:nvSpPr>
        <p:spPr>
          <a:xfrm flipV="1">
            <a:off x="5724128" y="4540704"/>
            <a:ext cx="288032" cy="336943"/>
          </a:xfrm>
          <a:prstGeom prst="down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3C6DDABC-6CE3-48DE-ADB3-A96625F1D428}"/>
              </a:ext>
            </a:extLst>
          </p:cNvPr>
          <p:cNvSpPr txBox="1"/>
          <p:nvPr/>
        </p:nvSpPr>
        <p:spPr>
          <a:xfrm>
            <a:off x="4141181" y="4509120"/>
            <a:ext cx="1210588" cy="400110"/>
          </a:xfrm>
          <a:prstGeom prst="rect">
            <a:avLst/>
          </a:prstGeom>
          <a:noFill/>
        </p:spPr>
        <p:txBody>
          <a:bodyPr wrap="none" rtlCol="0">
            <a:spAutoFit/>
          </a:bodyPr>
          <a:lstStyle/>
          <a:p>
            <a:r>
              <a:rPr kumimoji="1" lang="ja-JP" altLang="en-US" sz="2000" dirty="0"/>
              <a:t>決済情報</a:t>
            </a:r>
          </a:p>
        </p:txBody>
      </p:sp>
      <p:sp>
        <p:nvSpPr>
          <p:cNvPr id="25" name="正方形/長方形 24">
            <a:extLst>
              <a:ext uri="{FF2B5EF4-FFF2-40B4-BE49-F238E27FC236}">
                <a16:creationId xmlns:a16="http://schemas.microsoft.com/office/drawing/2014/main" id="{4259FC28-49F3-3F8C-BA1D-A341AD6F0FC4}"/>
              </a:ext>
            </a:extLst>
          </p:cNvPr>
          <p:cNvSpPr/>
          <p:nvPr/>
        </p:nvSpPr>
        <p:spPr>
          <a:xfrm>
            <a:off x="1324671" y="5085184"/>
            <a:ext cx="6984776" cy="136815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3139D9B2-32F9-6D74-3AAB-BCC9024A1458}"/>
              </a:ext>
            </a:extLst>
          </p:cNvPr>
          <p:cNvSpPr txBox="1"/>
          <p:nvPr/>
        </p:nvSpPr>
        <p:spPr>
          <a:xfrm>
            <a:off x="4263913" y="6455381"/>
            <a:ext cx="1210588" cy="400110"/>
          </a:xfrm>
          <a:prstGeom prst="rect">
            <a:avLst/>
          </a:prstGeom>
          <a:noFill/>
        </p:spPr>
        <p:txBody>
          <a:bodyPr wrap="none" rtlCol="0">
            <a:spAutoFit/>
          </a:bodyPr>
          <a:lstStyle/>
          <a:p>
            <a:r>
              <a:rPr lang="ja-JP" altLang="en-US" sz="2000" dirty="0"/>
              <a:t>日本銀行</a:t>
            </a:r>
            <a:endParaRPr kumimoji="1" lang="ja-JP" altLang="en-US" sz="2000" dirty="0"/>
          </a:p>
        </p:txBody>
      </p:sp>
      <p:sp>
        <p:nvSpPr>
          <p:cNvPr id="27" name="テキスト ボックス 26">
            <a:extLst>
              <a:ext uri="{FF2B5EF4-FFF2-40B4-BE49-F238E27FC236}">
                <a16:creationId xmlns:a16="http://schemas.microsoft.com/office/drawing/2014/main" id="{03E166C7-08A5-EBC9-DE1B-0D557D849918}"/>
              </a:ext>
            </a:extLst>
          </p:cNvPr>
          <p:cNvSpPr txBox="1"/>
          <p:nvPr/>
        </p:nvSpPr>
        <p:spPr>
          <a:xfrm>
            <a:off x="1910948" y="5282670"/>
            <a:ext cx="2517036" cy="369332"/>
          </a:xfrm>
          <a:prstGeom prst="rect">
            <a:avLst/>
          </a:prstGeom>
          <a:noFill/>
        </p:spPr>
        <p:txBody>
          <a:bodyPr wrap="none" rtlCol="0">
            <a:spAutoFit/>
          </a:bodyPr>
          <a:lstStyle/>
          <a:p>
            <a:r>
              <a:rPr lang="ja-JP" altLang="en-US" sz="1800" dirty="0"/>
              <a:t>銀行Ａの当座預金口座</a:t>
            </a:r>
            <a:endParaRPr kumimoji="1" lang="ja-JP" altLang="en-US" sz="1800" dirty="0"/>
          </a:p>
        </p:txBody>
      </p:sp>
      <p:sp>
        <p:nvSpPr>
          <p:cNvPr id="28" name="テキスト ボックス 27">
            <a:extLst>
              <a:ext uri="{FF2B5EF4-FFF2-40B4-BE49-F238E27FC236}">
                <a16:creationId xmlns:a16="http://schemas.microsoft.com/office/drawing/2014/main" id="{1B5412F1-9763-9A05-58C6-D92FB28B84A0}"/>
              </a:ext>
            </a:extLst>
          </p:cNvPr>
          <p:cNvSpPr txBox="1"/>
          <p:nvPr/>
        </p:nvSpPr>
        <p:spPr>
          <a:xfrm>
            <a:off x="5370666" y="5282670"/>
            <a:ext cx="2441694" cy="369332"/>
          </a:xfrm>
          <a:prstGeom prst="rect">
            <a:avLst/>
          </a:prstGeom>
          <a:noFill/>
        </p:spPr>
        <p:txBody>
          <a:bodyPr wrap="none" rtlCol="0">
            <a:spAutoFit/>
          </a:bodyPr>
          <a:lstStyle/>
          <a:p>
            <a:r>
              <a:rPr kumimoji="1" lang="ja-JP" altLang="en-US" sz="1800" dirty="0"/>
              <a:t>銀行Ｂの当座預金口座</a:t>
            </a:r>
          </a:p>
        </p:txBody>
      </p:sp>
      <p:sp>
        <p:nvSpPr>
          <p:cNvPr id="29" name="テキスト ボックス 28">
            <a:extLst>
              <a:ext uri="{FF2B5EF4-FFF2-40B4-BE49-F238E27FC236}">
                <a16:creationId xmlns:a16="http://schemas.microsoft.com/office/drawing/2014/main" id="{7BE9FE90-ADCA-9310-817C-D58BCCC29216}"/>
              </a:ext>
            </a:extLst>
          </p:cNvPr>
          <p:cNvSpPr txBox="1"/>
          <p:nvPr/>
        </p:nvSpPr>
        <p:spPr>
          <a:xfrm>
            <a:off x="2600240" y="5734050"/>
            <a:ext cx="1138453" cy="584775"/>
          </a:xfrm>
          <a:prstGeom prst="rect">
            <a:avLst/>
          </a:prstGeom>
          <a:noFill/>
          <a:ln>
            <a:solidFill>
              <a:schemeClr val="tx1"/>
            </a:solidFill>
          </a:ln>
        </p:spPr>
        <p:txBody>
          <a:bodyPr wrap="none" rtlCol="0">
            <a:spAutoFit/>
          </a:bodyPr>
          <a:lstStyle/>
          <a:p>
            <a:pPr algn="ctr"/>
            <a:r>
              <a:rPr kumimoji="1" lang="ja-JP" altLang="en-US" sz="1600" dirty="0"/>
              <a:t>－３千万円</a:t>
            </a:r>
            <a:endParaRPr kumimoji="1" lang="en-US" altLang="ja-JP" sz="1600" dirty="0"/>
          </a:p>
          <a:p>
            <a:pPr algn="ctr"/>
            <a:r>
              <a:rPr lang="ja-JP" altLang="en-US" sz="1600" dirty="0"/>
              <a:t>引落し</a:t>
            </a:r>
            <a:endParaRPr kumimoji="1" lang="ja-JP" altLang="en-US" sz="1600" dirty="0"/>
          </a:p>
        </p:txBody>
      </p:sp>
      <p:sp>
        <p:nvSpPr>
          <p:cNvPr id="30" name="矢印: 右 29">
            <a:extLst>
              <a:ext uri="{FF2B5EF4-FFF2-40B4-BE49-F238E27FC236}">
                <a16:creationId xmlns:a16="http://schemas.microsoft.com/office/drawing/2014/main" id="{C586B2CC-9667-72AC-B966-1BD00FC77BF7}"/>
              </a:ext>
            </a:extLst>
          </p:cNvPr>
          <p:cNvSpPr/>
          <p:nvPr/>
        </p:nvSpPr>
        <p:spPr>
          <a:xfrm>
            <a:off x="4387293" y="5733256"/>
            <a:ext cx="987304" cy="297324"/>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D9B3DD3B-9799-306F-4214-AAB83AF34598}"/>
              </a:ext>
            </a:extLst>
          </p:cNvPr>
          <p:cNvSpPr txBox="1"/>
          <p:nvPr/>
        </p:nvSpPr>
        <p:spPr>
          <a:xfrm>
            <a:off x="6018279" y="5734050"/>
            <a:ext cx="1146468" cy="584775"/>
          </a:xfrm>
          <a:prstGeom prst="rect">
            <a:avLst/>
          </a:prstGeom>
          <a:noFill/>
          <a:ln>
            <a:solidFill>
              <a:schemeClr val="tx1"/>
            </a:solidFill>
          </a:ln>
        </p:spPr>
        <p:txBody>
          <a:bodyPr wrap="none" rtlCol="0">
            <a:spAutoFit/>
          </a:bodyPr>
          <a:lstStyle/>
          <a:p>
            <a:pPr algn="ctr"/>
            <a:r>
              <a:rPr kumimoji="1" lang="ja-JP" altLang="en-US" sz="1600" dirty="0"/>
              <a:t>＋３千万円</a:t>
            </a:r>
            <a:endParaRPr kumimoji="1" lang="en-US" altLang="ja-JP" sz="1600" dirty="0"/>
          </a:p>
          <a:p>
            <a:pPr algn="ctr"/>
            <a:r>
              <a:rPr lang="ja-JP" altLang="en-US" sz="1600" dirty="0"/>
              <a:t>入金</a:t>
            </a:r>
            <a:endParaRPr kumimoji="1" lang="ja-JP" altLang="en-US" sz="1600" dirty="0"/>
          </a:p>
        </p:txBody>
      </p:sp>
      <p:sp>
        <p:nvSpPr>
          <p:cNvPr id="32" name="テキスト ボックス 31">
            <a:extLst>
              <a:ext uri="{FF2B5EF4-FFF2-40B4-BE49-F238E27FC236}">
                <a16:creationId xmlns:a16="http://schemas.microsoft.com/office/drawing/2014/main" id="{733E47F9-FED7-8629-0C5B-9DA453A714CF}"/>
              </a:ext>
            </a:extLst>
          </p:cNvPr>
          <p:cNvSpPr txBox="1"/>
          <p:nvPr/>
        </p:nvSpPr>
        <p:spPr>
          <a:xfrm>
            <a:off x="4275651" y="5993927"/>
            <a:ext cx="1210588" cy="338554"/>
          </a:xfrm>
          <a:prstGeom prst="rect">
            <a:avLst/>
          </a:prstGeom>
          <a:noFill/>
        </p:spPr>
        <p:txBody>
          <a:bodyPr wrap="none" rtlCol="0">
            <a:spAutoFit/>
          </a:bodyPr>
          <a:lstStyle/>
          <a:p>
            <a:r>
              <a:rPr kumimoji="1" lang="ja-JP" altLang="en-US" sz="1600" dirty="0"/>
              <a:t>銀行間決済</a:t>
            </a:r>
          </a:p>
        </p:txBody>
      </p:sp>
    </p:spTree>
    <p:extLst>
      <p:ext uri="{BB962C8B-B14F-4D97-AF65-F5344CB8AC3E}">
        <p14:creationId xmlns:p14="http://schemas.microsoft.com/office/powerpoint/2010/main" val="1098674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016D8CBE-F17C-7D48-11A2-78590BBA4A6A}"/>
              </a:ext>
            </a:extLst>
          </p:cNvPr>
          <p:cNvSpPr>
            <a:spLocks noGrp="1"/>
          </p:cNvSpPr>
          <p:nvPr>
            <p:ph type="sldNum" sz="quarter" idx="12"/>
          </p:nvPr>
        </p:nvSpPr>
        <p:spPr/>
        <p:txBody>
          <a:bodyPr/>
          <a:lstStyle/>
          <a:p>
            <a:pPr>
              <a:defRPr/>
            </a:pPr>
            <a:fld id="{862C3824-94A6-4F70-80F0-D4E12E8D9E0B}" type="slidenum">
              <a:rPr lang="en-US" altLang="ja-JP" smtClean="0"/>
              <a:pPr>
                <a:defRPr/>
              </a:pPr>
              <a:t>12</a:t>
            </a:fld>
            <a:endParaRPr lang="en-US" altLang="ja-JP" dirty="0"/>
          </a:p>
        </p:txBody>
      </p:sp>
      <p:graphicFrame>
        <p:nvGraphicFramePr>
          <p:cNvPr id="4" name="グラフ 3">
            <a:extLst>
              <a:ext uri="{FF2B5EF4-FFF2-40B4-BE49-F238E27FC236}">
                <a16:creationId xmlns:a16="http://schemas.microsoft.com/office/drawing/2014/main" id="{1D0B4900-F7CA-F1E1-AD35-285C30905B2D}"/>
              </a:ext>
            </a:extLst>
          </p:cNvPr>
          <p:cNvGraphicFramePr>
            <a:graphicFrameLocks/>
          </p:cNvGraphicFramePr>
          <p:nvPr/>
        </p:nvGraphicFramePr>
        <p:xfrm>
          <a:off x="251520" y="1124744"/>
          <a:ext cx="8784976" cy="540060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2">
            <a:extLst>
              <a:ext uri="{FF2B5EF4-FFF2-40B4-BE49-F238E27FC236}">
                <a16:creationId xmlns:a16="http://schemas.microsoft.com/office/drawing/2014/main" id="{D38FC102-7970-B512-B21E-D379505CA802}"/>
              </a:ext>
            </a:extLst>
          </p:cNvPr>
          <p:cNvSpPr txBox="1">
            <a:spLocks noChangeArrowheads="1"/>
          </p:cNvSpPr>
          <p:nvPr/>
        </p:nvSpPr>
        <p:spPr bwMode="auto">
          <a:xfrm>
            <a:off x="0" y="188640"/>
            <a:ext cx="817240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Ｇ７諸国の政策金利（％）</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8" name="Text Box 2">
            <a:extLst>
              <a:ext uri="{FF2B5EF4-FFF2-40B4-BE49-F238E27FC236}">
                <a16:creationId xmlns:a16="http://schemas.microsoft.com/office/drawing/2014/main" id="{FE34FDFA-7A2F-57E5-A29F-29B8CAEEEFB0}"/>
              </a:ext>
            </a:extLst>
          </p:cNvPr>
          <p:cNvSpPr txBox="1">
            <a:spLocks noChangeArrowheads="1"/>
          </p:cNvSpPr>
          <p:nvPr/>
        </p:nvSpPr>
        <p:spPr bwMode="auto">
          <a:xfrm>
            <a:off x="107504" y="6453336"/>
            <a:ext cx="27363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r>
              <a:rPr kumimoji="0" lang="ja-JP" altLang="en-US" sz="1200">
                <a:latin typeface="+mj-ea"/>
                <a:ea typeface="+mj-ea"/>
              </a:rPr>
              <a:t>出典：ＯＥＣＤ</a:t>
            </a:r>
            <a:endParaRPr kumimoji="0" lang="en-US" altLang="ja-JP" sz="1200" dirty="0">
              <a:latin typeface="+mj-ea"/>
              <a:ea typeface="+mj-ea"/>
            </a:endParaRPr>
          </a:p>
        </p:txBody>
      </p:sp>
    </p:spTree>
    <p:extLst>
      <p:ext uri="{BB962C8B-B14F-4D97-AF65-F5344CB8AC3E}">
        <p14:creationId xmlns:p14="http://schemas.microsoft.com/office/powerpoint/2010/main" val="2728278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99FC8-35BC-98F8-9767-918B4991BC2A}"/>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5124DB0-5004-248C-6006-4DA11A8F10F1}"/>
              </a:ext>
            </a:extLst>
          </p:cNvPr>
          <p:cNvSpPr>
            <a:spLocks noGrp="1"/>
          </p:cNvSpPr>
          <p:nvPr>
            <p:ph type="sldNum" sz="quarter" idx="12"/>
          </p:nvPr>
        </p:nvSpPr>
        <p:spPr/>
        <p:txBody>
          <a:bodyPr/>
          <a:lstStyle/>
          <a:p>
            <a:pPr>
              <a:defRPr/>
            </a:pPr>
            <a:fld id="{862C3824-94A6-4F70-80F0-D4E12E8D9E0B}" type="slidenum">
              <a:rPr lang="en-US" altLang="ja-JP" smtClean="0"/>
              <a:pPr>
                <a:defRPr/>
              </a:pPr>
              <a:t>13</a:t>
            </a:fld>
            <a:endParaRPr lang="en-US" altLang="ja-JP" dirty="0"/>
          </a:p>
        </p:txBody>
      </p:sp>
      <p:sp>
        <p:nvSpPr>
          <p:cNvPr id="3" name="Rectangle 2">
            <a:extLst>
              <a:ext uri="{FF2B5EF4-FFF2-40B4-BE49-F238E27FC236}">
                <a16:creationId xmlns:a16="http://schemas.microsoft.com/office/drawing/2014/main" id="{93C0F5B5-609C-FA21-963F-7C5243C962B7}"/>
              </a:ext>
            </a:extLst>
          </p:cNvPr>
          <p:cNvSpPr txBox="1">
            <a:spLocks noChangeArrowheads="1"/>
          </p:cNvSpPr>
          <p:nvPr/>
        </p:nvSpPr>
        <p:spPr bwMode="auto">
          <a:xfrm>
            <a:off x="0" y="188640"/>
            <a:ext cx="817240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日本銀行のデュアル・マンデート</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4" name="テキスト ボックス 3">
            <a:extLst>
              <a:ext uri="{FF2B5EF4-FFF2-40B4-BE49-F238E27FC236}">
                <a16:creationId xmlns:a16="http://schemas.microsoft.com/office/drawing/2014/main" id="{8D5E810C-C68E-1AE6-A99A-59B28AFEAF33}"/>
              </a:ext>
            </a:extLst>
          </p:cNvPr>
          <p:cNvSpPr txBox="1"/>
          <p:nvPr/>
        </p:nvSpPr>
        <p:spPr>
          <a:xfrm>
            <a:off x="395536" y="2276872"/>
            <a:ext cx="8496944" cy="3416320"/>
          </a:xfrm>
          <a:prstGeom prst="rect">
            <a:avLst/>
          </a:prstGeom>
          <a:noFill/>
          <a:ln>
            <a:solidFill>
              <a:schemeClr val="tx1"/>
            </a:solidFill>
          </a:ln>
        </p:spPr>
        <p:txBody>
          <a:bodyPr wrap="square" rtlCol="0">
            <a:spAutoFit/>
          </a:bodyPr>
          <a:lstStyle/>
          <a:p>
            <a:r>
              <a:rPr lang="ja-JP" altLang="en-US" sz="2400" b="1" dirty="0">
                <a:solidFill>
                  <a:srgbClr val="FF0000"/>
                </a:solidFill>
                <a:latin typeface="AR P教科書体M" panose="03000600000000000000" pitchFamily="66" charset="-128"/>
                <a:ea typeface="AR P教科書体M" panose="03000600000000000000" pitchFamily="66" charset="-128"/>
              </a:rPr>
              <a:t>「強い経済」の実現に向けては、適切な金融政策運営が行われることも非常に重要である。</a:t>
            </a:r>
            <a:r>
              <a:rPr lang="ja-JP" altLang="en-US" sz="2400" dirty="0">
                <a:latin typeface="AR P教科書体M" panose="03000600000000000000" pitchFamily="66" charset="-128"/>
                <a:ea typeface="AR P教科書体M" panose="03000600000000000000" pitchFamily="66" charset="-128"/>
              </a:rPr>
              <a:t>政府は、引き続き、日本銀行と緊密に連携し、デフレに後戻りすることのない物価安定の下での持続的な経済成長の実現に向け、一体となって取り組んでいく。日本銀行には、内外の経済情勢等を十分に注視しつつ、日本銀行法</a:t>
            </a:r>
            <a:r>
              <a:rPr lang="en-US" altLang="ja-JP" sz="2400" dirty="0">
                <a:latin typeface="AR P教科書体M" panose="03000600000000000000" pitchFamily="66" charset="-128"/>
                <a:ea typeface="AR P教科書体M" panose="03000600000000000000" pitchFamily="66" charset="-128"/>
              </a:rPr>
              <a:t>1</a:t>
            </a:r>
            <a:r>
              <a:rPr lang="ja-JP" altLang="en-US" sz="2400" dirty="0">
                <a:latin typeface="AR P教科書体M" panose="03000600000000000000" pitchFamily="66" charset="-128"/>
                <a:ea typeface="AR P教科書体M" panose="03000600000000000000" pitchFamily="66" charset="-128"/>
              </a:rPr>
              <a:t>、政府・日本銀行の共同声明</a:t>
            </a:r>
            <a:r>
              <a:rPr lang="en-US" altLang="ja-JP" sz="2400" dirty="0">
                <a:latin typeface="AR P教科書体M" panose="03000600000000000000" pitchFamily="66" charset="-128"/>
                <a:ea typeface="AR P教科書体M" panose="03000600000000000000" pitchFamily="66" charset="-128"/>
              </a:rPr>
              <a:t>2</a:t>
            </a:r>
            <a:r>
              <a:rPr lang="ja-JP" altLang="en-US" sz="2400" dirty="0">
                <a:latin typeface="AR P教科書体M" panose="03000600000000000000" pitchFamily="66" charset="-128"/>
                <a:ea typeface="AR P教科書体M" panose="03000600000000000000" pitchFamily="66" charset="-128"/>
              </a:rPr>
              <a:t>の趣旨に沿って政府と緊密に連携し、経済・物価・金融情勢に応じて適切な金融政策運営を行うことにより、賃金と物価の好循環を確認しつつ、２％の物価安定目標を持続的・安定的に実現することを期待する。 （骨太の方針２０２６）</a:t>
            </a:r>
            <a:endParaRPr kumimoji="1" lang="en-US" altLang="ja-JP" sz="2400" dirty="0">
              <a:latin typeface="AR P教科書体M" panose="03000600000000000000" pitchFamily="66" charset="-128"/>
              <a:ea typeface="AR P教科書体M" panose="03000600000000000000" pitchFamily="66" charset="-128"/>
            </a:endParaRPr>
          </a:p>
        </p:txBody>
      </p:sp>
    </p:spTree>
    <p:extLst>
      <p:ext uri="{BB962C8B-B14F-4D97-AF65-F5344CB8AC3E}">
        <p14:creationId xmlns:p14="http://schemas.microsoft.com/office/powerpoint/2010/main" val="574701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5369DAF-6858-78E1-1DAC-9279D0463419}"/>
              </a:ext>
            </a:extLst>
          </p:cNvPr>
          <p:cNvSpPr>
            <a:spLocks noGrp="1"/>
          </p:cNvSpPr>
          <p:nvPr>
            <p:ph type="sldNum" sz="quarter" idx="12"/>
          </p:nvPr>
        </p:nvSpPr>
        <p:spPr/>
        <p:txBody>
          <a:bodyPr/>
          <a:lstStyle/>
          <a:p>
            <a:pPr>
              <a:defRPr/>
            </a:pPr>
            <a:fld id="{862C3824-94A6-4F70-80F0-D4E12E8D9E0B}" type="slidenum">
              <a:rPr lang="en-US" altLang="ja-JP" smtClean="0"/>
              <a:pPr>
                <a:defRPr/>
              </a:pPr>
              <a:t>14</a:t>
            </a:fld>
            <a:endParaRPr lang="en-US" altLang="ja-JP" dirty="0"/>
          </a:p>
        </p:txBody>
      </p:sp>
      <p:graphicFrame>
        <p:nvGraphicFramePr>
          <p:cNvPr id="4" name="グラフ 3">
            <a:extLst>
              <a:ext uri="{FF2B5EF4-FFF2-40B4-BE49-F238E27FC236}">
                <a16:creationId xmlns:a16="http://schemas.microsoft.com/office/drawing/2014/main" id="{81B89F09-E7D9-DD80-80AA-2DBE7A257871}"/>
              </a:ext>
            </a:extLst>
          </p:cNvPr>
          <p:cNvGraphicFramePr>
            <a:graphicFrameLocks/>
          </p:cNvGraphicFramePr>
          <p:nvPr/>
        </p:nvGraphicFramePr>
        <p:xfrm>
          <a:off x="323528" y="1196752"/>
          <a:ext cx="8568951" cy="511256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2">
            <a:extLst>
              <a:ext uri="{FF2B5EF4-FFF2-40B4-BE49-F238E27FC236}">
                <a16:creationId xmlns:a16="http://schemas.microsoft.com/office/drawing/2014/main" id="{A719CEEB-B520-363F-280A-0C895D589C1B}"/>
              </a:ext>
            </a:extLst>
          </p:cNvPr>
          <p:cNvSpPr txBox="1">
            <a:spLocks noChangeArrowheads="1"/>
          </p:cNvSpPr>
          <p:nvPr/>
        </p:nvSpPr>
        <p:spPr bwMode="auto">
          <a:xfrm>
            <a:off x="63078" y="230264"/>
            <a:ext cx="8856984"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日本の政策金利と短期プライムレート（％）</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6" name="正方形/長方形 5">
            <a:extLst>
              <a:ext uri="{FF2B5EF4-FFF2-40B4-BE49-F238E27FC236}">
                <a16:creationId xmlns:a16="http://schemas.microsoft.com/office/drawing/2014/main" id="{099B13AB-A5F2-FD15-BBE1-63E799F19723}"/>
              </a:ext>
            </a:extLst>
          </p:cNvPr>
          <p:cNvSpPr/>
          <p:nvPr/>
        </p:nvSpPr>
        <p:spPr>
          <a:xfrm>
            <a:off x="107504" y="6309320"/>
            <a:ext cx="7206957" cy="461665"/>
          </a:xfrm>
          <a:prstGeom prst="rect">
            <a:avLst/>
          </a:prstGeom>
        </p:spPr>
        <p:txBody>
          <a:bodyPr wrap="square">
            <a:spAutoFit/>
          </a:bodyPr>
          <a:lstStyle/>
          <a:p>
            <a:r>
              <a:rPr lang="ja-JP" altLang="en-US" sz="1200" dirty="0">
                <a:latin typeface="+mn-ea"/>
                <a:ea typeface="+mn-ea"/>
              </a:rPr>
              <a:t>出典：日本銀行</a:t>
            </a:r>
            <a:endParaRPr lang="en-US" altLang="ja-JP" sz="1200" dirty="0">
              <a:latin typeface="+mn-ea"/>
              <a:ea typeface="+mn-ea"/>
            </a:endParaRPr>
          </a:p>
          <a:p>
            <a:r>
              <a:rPr lang="en-US" altLang="ja-JP" sz="1200" dirty="0">
                <a:latin typeface="+mn-ea"/>
                <a:ea typeface="+mn-ea"/>
              </a:rPr>
              <a:t>※</a:t>
            </a:r>
            <a:r>
              <a:rPr lang="ja-JP" altLang="en-US" sz="1200" dirty="0">
                <a:latin typeface="+mn-ea"/>
                <a:ea typeface="+mn-ea"/>
              </a:rPr>
              <a:t>政策金利：無担保コールレート（翌日物）</a:t>
            </a:r>
          </a:p>
        </p:txBody>
      </p:sp>
    </p:spTree>
    <p:extLst>
      <p:ext uri="{BB962C8B-B14F-4D97-AF65-F5344CB8AC3E}">
        <p14:creationId xmlns:p14="http://schemas.microsoft.com/office/powerpoint/2010/main" val="46266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30730B2-A884-18D0-F258-C6169F463EEC}"/>
              </a:ext>
            </a:extLst>
          </p:cNvPr>
          <p:cNvSpPr>
            <a:spLocks noGrp="1"/>
          </p:cNvSpPr>
          <p:nvPr>
            <p:ph type="sldNum" sz="quarter" idx="12"/>
          </p:nvPr>
        </p:nvSpPr>
        <p:spPr/>
        <p:txBody>
          <a:bodyPr/>
          <a:lstStyle/>
          <a:p>
            <a:pPr>
              <a:defRPr/>
            </a:pPr>
            <a:fld id="{862C3824-94A6-4F70-80F0-D4E12E8D9E0B}" type="slidenum">
              <a:rPr lang="en-US" altLang="ja-JP" smtClean="0"/>
              <a:pPr>
                <a:defRPr/>
              </a:pPr>
              <a:t>15</a:t>
            </a:fld>
            <a:endParaRPr lang="en-US" altLang="ja-JP" dirty="0"/>
          </a:p>
        </p:txBody>
      </p:sp>
      <p:graphicFrame>
        <p:nvGraphicFramePr>
          <p:cNvPr id="4" name="グラフ 3">
            <a:extLst>
              <a:ext uri="{FF2B5EF4-FFF2-40B4-BE49-F238E27FC236}">
                <a16:creationId xmlns:a16="http://schemas.microsoft.com/office/drawing/2014/main" id="{0AD98247-D6BF-84EC-1C97-3676F57A7D2B}"/>
              </a:ext>
            </a:extLst>
          </p:cNvPr>
          <p:cNvGraphicFramePr>
            <a:graphicFrameLocks/>
          </p:cNvGraphicFramePr>
          <p:nvPr>
            <p:extLst>
              <p:ext uri="{D42A27DB-BD31-4B8C-83A1-F6EECF244321}">
                <p14:modId xmlns:p14="http://schemas.microsoft.com/office/powerpoint/2010/main" val="4088723112"/>
              </p:ext>
            </p:extLst>
          </p:nvPr>
        </p:nvGraphicFramePr>
        <p:xfrm>
          <a:off x="323528" y="1124744"/>
          <a:ext cx="8496944" cy="5184576"/>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2">
            <a:extLst>
              <a:ext uri="{FF2B5EF4-FFF2-40B4-BE49-F238E27FC236}">
                <a16:creationId xmlns:a16="http://schemas.microsoft.com/office/drawing/2014/main" id="{5103D449-58DC-85CD-59E7-A0F431ABF3DD}"/>
              </a:ext>
            </a:extLst>
          </p:cNvPr>
          <p:cNvSpPr txBox="1">
            <a:spLocks noChangeArrowheads="1"/>
          </p:cNvSpPr>
          <p:nvPr/>
        </p:nvSpPr>
        <p:spPr bwMode="auto">
          <a:xfrm>
            <a:off x="63078" y="230264"/>
            <a:ext cx="8856984"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日本の為替レート（左）と国債・財投債（右）</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8" name="正方形/長方形 7">
            <a:extLst>
              <a:ext uri="{FF2B5EF4-FFF2-40B4-BE49-F238E27FC236}">
                <a16:creationId xmlns:a16="http://schemas.microsoft.com/office/drawing/2014/main" id="{18E950B7-5259-B296-B2D9-7034F7B790E3}"/>
              </a:ext>
            </a:extLst>
          </p:cNvPr>
          <p:cNvSpPr/>
          <p:nvPr/>
        </p:nvSpPr>
        <p:spPr>
          <a:xfrm>
            <a:off x="131568" y="6381509"/>
            <a:ext cx="7206957" cy="276999"/>
          </a:xfrm>
          <a:prstGeom prst="rect">
            <a:avLst/>
          </a:prstGeom>
        </p:spPr>
        <p:txBody>
          <a:bodyPr wrap="square">
            <a:spAutoFit/>
          </a:bodyPr>
          <a:lstStyle/>
          <a:p>
            <a:r>
              <a:rPr lang="ja-JP" altLang="en-US" sz="1200" dirty="0">
                <a:latin typeface="+mn-ea"/>
                <a:ea typeface="+mn-ea"/>
              </a:rPr>
              <a:t>出典：日本銀行</a:t>
            </a:r>
            <a:endParaRPr lang="en-US" altLang="ja-JP" sz="1200" dirty="0">
              <a:latin typeface="+mn-ea"/>
              <a:ea typeface="+mn-ea"/>
            </a:endParaRPr>
          </a:p>
        </p:txBody>
      </p:sp>
    </p:spTree>
    <p:extLst>
      <p:ext uri="{BB962C8B-B14F-4D97-AF65-F5344CB8AC3E}">
        <p14:creationId xmlns:p14="http://schemas.microsoft.com/office/powerpoint/2010/main" val="41307434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742A4-00F1-387A-74A1-57724335B15E}"/>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5F1CB57-D690-27D9-D705-844E792AE845}"/>
              </a:ext>
            </a:extLst>
          </p:cNvPr>
          <p:cNvSpPr>
            <a:spLocks noGrp="1"/>
          </p:cNvSpPr>
          <p:nvPr>
            <p:ph type="sldNum" sz="quarter" idx="12"/>
          </p:nvPr>
        </p:nvSpPr>
        <p:spPr/>
        <p:txBody>
          <a:bodyPr/>
          <a:lstStyle/>
          <a:p>
            <a:pPr>
              <a:defRPr/>
            </a:pPr>
            <a:fld id="{862C3824-94A6-4F70-80F0-D4E12E8D9E0B}" type="slidenum">
              <a:rPr lang="en-US" altLang="ja-JP" smtClean="0"/>
              <a:pPr>
                <a:defRPr/>
              </a:pPr>
              <a:t>16</a:t>
            </a:fld>
            <a:endParaRPr lang="en-US" altLang="ja-JP" dirty="0"/>
          </a:p>
        </p:txBody>
      </p:sp>
      <p:sp>
        <p:nvSpPr>
          <p:cNvPr id="5" name="Rectangle 2">
            <a:extLst>
              <a:ext uri="{FF2B5EF4-FFF2-40B4-BE49-F238E27FC236}">
                <a16:creationId xmlns:a16="http://schemas.microsoft.com/office/drawing/2014/main" id="{9BFE9980-EA8F-C0B8-917F-5DFF5034FA1D}"/>
              </a:ext>
            </a:extLst>
          </p:cNvPr>
          <p:cNvSpPr txBox="1">
            <a:spLocks noChangeArrowheads="1"/>
          </p:cNvSpPr>
          <p:nvPr/>
        </p:nvSpPr>
        <p:spPr bwMode="auto">
          <a:xfrm>
            <a:off x="63078" y="230264"/>
            <a:ext cx="8856984"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財務省設置法　第三条</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3" name="テキスト ボックス 2">
            <a:extLst>
              <a:ext uri="{FF2B5EF4-FFF2-40B4-BE49-F238E27FC236}">
                <a16:creationId xmlns:a16="http://schemas.microsoft.com/office/drawing/2014/main" id="{0AA169E7-619B-750D-19EF-1FE57C4252A8}"/>
              </a:ext>
            </a:extLst>
          </p:cNvPr>
          <p:cNvSpPr txBox="1"/>
          <p:nvPr/>
        </p:nvSpPr>
        <p:spPr>
          <a:xfrm>
            <a:off x="323528" y="2420888"/>
            <a:ext cx="8528248" cy="2554545"/>
          </a:xfrm>
          <a:prstGeom prst="rect">
            <a:avLst/>
          </a:prstGeom>
          <a:noFill/>
          <a:ln>
            <a:solidFill>
              <a:schemeClr val="tx1"/>
            </a:solidFill>
          </a:ln>
        </p:spPr>
        <p:txBody>
          <a:bodyPr wrap="square" rtlCol="0">
            <a:spAutoFit/>
          </a:bodyPr>
          <a:lstStyle/>
          <a:p>
            <a:r>
              <a:rPr lang="ja-JP" altLang="en-US" sz="3200" dirty="0">
                <a:latin typeface="AR P教科書体M" panose="03000600000000000000" pitchFamily="66" charset="-128"/>
                <a:ea typeface="AR P教科書体M" panose="03000600000000000000" pitchFamily="66" charset="-128"/>
              </a:rPr>
              <a:t>財務省設置法（任務）</a:t>
            </a:r>
            <a:endParaRPr lang="en-US" altLang="ja-JP" sz="3200" dirty="0">
              <a:latin typeface="AR P教科書体M" panose="03000600000000000000" pitchFamily="66" charset="-128"/>
              <a:ea typeface="AR P教科書体M" panose="03000600000000000000" pitchFamily="66" charset="-128"/>
            </a:endParaRPr>
          </a:p>
          <a:p>
            <a:r>
              <a:rPr lang="ja-JP" altLang="en-US" sz="3200" dirty="0">
                <a:latin typeface="AR P教科書体M" panose="03000600000000000000" pitchFamily="66" charset="-128"/>
                <a:ea typeface="AR P教科書体M" panose="03000600000000000000" pitchFamily="66" charset="-128"/>
              </a:rPr>
              <a:t>　第三条　財務省は、健全な財政の確保、適正かつ公平な課税の実現、税関業務の適正な運営、国庫の適正な管理、</a:t>
            </a:r>
            <a:r>
              <a:rPr lang="ja-JP" altLang="en-US" sz="3200" b="1" dirty="0">
                <a:solidFill>
                  <a:srgbClr val="FF0000"/>
                </a:solidFill>
                <a:latin typeface="AR P教科書体M" panose="03000600000000000000" pitchFamily="66" charset="-128"/>
                <a:ea typeface="AR P教科書体M" panose="03000600000000000000" pitchFamily="66" charset="-128"/>
              </a:rPr>
              <a:t>通貨に対する信頼の維持及び外国為替の安定の確保を図ること</a:t>
            </a:r>
            <a:r>
              <a:rPr lang="ja-JP" altLang="en-US" sz="3200" dirty="0">
                <a:latin typeface="AR P教科書体M" panose="03000600000000000000" pitchFamily="66" charset="-128"/>
                <a:ea typeface="AR P教科書体M" panose="03000600000000000000" pitchFamily="66" charset="-128"/>
              </a:rPr>
              <a:t>を任務とする。</a:t>
            </a:r>
            <a:endParaRPr kumimoji="1" lang="ja-JP" altLang="en-US" sz="3200" dirty="0">
              <a:latin typeface="AR P教科書体M" panose="03000600000000000000" pitchFamily="66" charset="-128"/>
              <a:ea typeface="AR P教科書体M" panose="03000600000000000000" pitchFamily="66" charset="-128"/>
            </a:endParaRPr>
          </a:p>
        </p:txBody>
      </p:sp>
    </p:spTree>
    <p:extLst>
      <p:ext uri="{BB962C8B-B14F-4D97-AF65-F5344CB8AC3E}">
        <p14:creationId xmlns:p14="http://schemas.microsoft.com/office/powerpoint/2010/main" val="1236406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31129ADF-4359-40B5-B37D-9AC9C17D010C}"/>
              </a:ext>
            </a:extLst>
          </p:cNvPr>
          <p:cNvSpPr>
            <a:spLocks noGrp="1"/>
          </p:cNvSpPr>
          <p:nvPr>
            <p:ph type="sldNum" sz="quarter" idx="12"/>
          </p:nvPr>
        </p:nvSpPr>
        <p:spPr>
          <a:xfrm>
            <a:off x="7020272" y="6237312"/>
            <a:ext cx="1905000" cy="457200"/>
          </a:xfrm>
          <a:noFill/>
        </p:spPr>
        <p:txBody>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fld id="{A2089F0A-081E-46D6-82CA-CE136673BA30}" type="slidenum">
              <a:rPr lang="en-US" altLang="ja-JP" sz="1400" b="0" smtClean="0"/>
              <a:pPr eaLnBrk="1" hangingPunct="1"/>
              <a:t>17</a:t>
            </a:fld>
            <a:endParaRPr lang="en-US" altLang="ja-JP" sz="1400" b="0" dirty="0"/>
          </a:p>
        </p:txBody>
      </p:sp>
      <p:sp>
        <p:nvSpPr>
          <p:cNvPr id="2" name="Text Box 2">
            <a:extLst>
              <a:ext uri="{FF2B5EF4-FFF2-40B4-BE49-F238E27FC236}">
                <a16:creationId xmlns:a16="http://schemas.microsoft.com/office/drawing/2014/main" id="{EF921A42-2C36-34A3-5EC6-E7C84DFCFC98}"/>
              </a:ext>
            </a:extLst>
          </p:cNvPr>
          <p:cNvSpPr txBox="1">
            <a:spLocks noChangeArrowheads="1"/>
          </p:cNvSpPr>
          <p:nvPr/>
        </p:nvSpPr>
        <p:spPr bwMode="auto">
          <a:xfrm>
            <a:off x="0" y="3212976"/>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algn="ctr" eaLnBrk="1" hangingPunct="1"/>
            <a:r>
              <a:rPr lang="ja-JP" altLang="en-US" sz="2400" b="0" dirty="0">
                <a:latin typeface="AR P丸ゴシック体E" panose="020F0900000000000000" pitchFamily="50" charset="-128"/>
                <a:ea typeface="AR P丸ゴシック体E" panose="020F0900000000000000" pitchFamily="50" charset="-128"/>
              </a:rPr>
              <a:t>ありがとうございました</a:t>
            </a:r>
            <a:endParaRPr lang="en-US" altLang="ja-JP" sz="2400" b="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105656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475B7B18-84D6-01DC-E8AB-E871DD5DED63}"/>
              </a:ext>
            </a:extLst>
          </p:cNvPr>
          <p:cNvSpPr>
            <a:spLocks noGrp="1"/>
          </p:cNvSpPr>
          <p:nvPr>
            <p:ph type="sldNum" sz="quarter" idx="12"/>
          </p:nvPr>
        </p:nvSpPr>
        <p:spPr/>
        <p:txBody>
          <a:bodyPr/>
          <a:lstStyle/>
          <a:p>
            <a:pPr>
              <a:defRPr/>
            </a:pPr>
            <a:fld id="{26F076B8-5FE8-4239-9FD2-3F42B94D0E15}" type="slidenum">
              <a:rPr lang="en-US" altLang="ja-JP" smtClean="0"/>
              <a:pPr>
                <a:defRPr/>
              </a:pPr>
              <a:t>2</a:t>
            </a:fld>
            <a:endParaRPr lang="en-US" altLang="ja-JP" dirty="0"/>
          </a:p>
        </p:txBody>
      </p:sp>
      <p:graphicFrame>
        <p:nvGraphicFramePr>
          <p:cNvPr id="6" name="グラフ 5">
            <a:extLst>
              <a:ext uri="{FF2B5EF4-FFF2-40B4-BE49-F238E27FC236}">
                <a16:creationId xmlns:a16="http://schemas.microsoft.com/office/drawing/2014/main" id="{86A26FCC-E006-C003-B352-4AA65C1D3844}"/>
              </a:ext>
            </a:extLst>
          </p:cNvPr>
          <p:cNvGraphicFramePr>
            <a:graphicFrameLocks/>
          </p:cNvGraphicFramePr>
          <p:nvPr>
            <p:extLst>
              <p:ext uri="{D42A27DB-BD31-4B8C-83A1-F6EECF244321}">
                <p14:modId xmlns:p14="http://schemas.microsoft.com/office/powerpoint/2010/main" val="2285792681"/>
              </p:ext>
            </p:extLst>
          </p:nvPr>
        </p:nvGraphicFramePr>
        <p:xfrm>
          <a:off x="179513" y="1124744"/>
          <a:ext cx="8784976" cy="5400600"/>
        </p:xfrm>
        <a:graphic>
          <a:graphicData uri="http://schemas.openxmlformats.org/drawingml/2006/chart">
            <c:chart xmlns:c="http://schemas.openxmlformats.org/drawingml/2006/chart" xmlns:r="http://schemas.openxmlformats.org/officeDocument/2006/relationships" r:id="rId2"/>
          </a:graphicData>
        </a:graphic>
      </p:graphicFrame>
      <p:sp>
        <p:nvSpPr>
          <p:cNvPr id="12" name="Rectangle 2">
            <a:extLst>
              <a:ext uri="{FF2B5EF4-FFF2-40B4-BE49-F238E27FC236}">
                <a16:creationId xmlns:a16="http://schemas.microsoft.com/office/drawing/2014/main" id="{0DABE4DE-56EA-F60D-3700-909423DAA111}"/>
              </a:ext>
            </a:extLst>
          </p:cNvPr>
          <p:cNvSpPr txBox="1">
            <a:spLocks noChangeArrowheads="1"/>
          </p:cNvSpPr>
          <p:nvPr/>
        </p:nvSpPr>
        <p:spPr bwMode="auto">
          <a:xfrm>
            <a:off x="0" y="188640"/>
            <a:ext cx="817240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日本のネットの資金需要（対ＧＤＰ比％）</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14" name="Text Box 2">
            <a:extLst>
              <a:ext uri="{FF2B5EF4-FFF2-40B4-BE49-F238E27FC236}">
                <a16:creationId xmlns:a16="http://schemas.microsoft.com/office/drawing/2014/main" id="{8C86938C-3C7D-5C8C-A163-4C96C2A1D824}"/>
              </a:ext>
            </a:extLst>
          </p:cNvPr>
          <p:cNvSpPr txBox="1">
            <a:spLocks noChangeArrowheads="1"/>
          </p:cNvSpPr>
          <p:nvPr/>
        </p:nvSpPr>
        <p:spPr bwMode="auto">
          <a:xfrm>
            <a:off x="107504" y="6453336"/>
            <a:ext cx="27363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r>
              <a:rPr kumimoji="0" lang="ja-JP" altLang="en-US" sz="1200" dirty="0">
                <a:latin typeface="+mj-ea"/>
                <a:ea typeface="+mj-ea"/>
              </a:rPr>
              <a:t>出典：日本銀行</a:t>
            </a:r>
            <a:endParaRPr kumimoji="0" lang="en-US" altLang="ja-JP" sz="1200" dirty="0">
              <a:latin typeface="+mj-ea"/>
              <a:ea typeface="+mj-ea"/>
            </a:endParaRPr>
          </a:p>
        </p:txBody>
      </p:sp>
    </p:spTree>
    <p:extLst>
      <p:ext uri="{BB962C8B-B14F-4D97-AF65-F5344CB8AC3E}">
        <p14:creationId xmlns:p14="http://schemas.microsoft.com/office/powerpoint/2010/main" val="2735323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183D7A4-484B-F500-07C4-6E59427B1071}"/>
              </a:ext>
            </a:extLst>
          </p:cNvPr>
          <p:cNvSpPr>
            <a:spLocks noGrp="1"/>
          </p:cNvSpPr>
          <p:nvPr>
            <p:ph type="sldNum" sz="quarter" idx="12"/>
          </p:nvPr>
        </p:nvSpPr>
        <p:spPr/>
        <p:txBody>
          <a:bodyPr/>
          <a:lstStyle/>
          <a:p>
            <a:pPr>
              <a:defRPr/>
            </a:pPr>
            <a:fld id="{862C3824-94A6-4F70-80F0-D4E12E8D9E0B}" type="slidenum">
              <a:rPr lang="en-US" altLang="ja-JP" smtClean="0"/>
              <a:pPr>
                <a:defRPr/>
              </a:pPr>
              <a:t>3</a:t>
            </a:fld>
            <a:endParaRPr lang="en-US" altLang="ja-JP" dirty="0"/>
          </a:p>
        </p:txBody>
      </p:sp>
      <p:sp>
        <p:nvSpPr>
          <p:cNvPr id="5" name="Rectangle 2">
            <a:extLst>
              <a:ext uri="{FF2B5EF4-FFF2-40B4-BE49-F238E27FC236}">
                <a16:creationId xmlns:a16="http://schemas.microsoft.com/office/drawing/2014/main" id="{454D4307-28D2-4594-BC29-31EB1F685966}"/>
              </a:ext>
            </a:extLst>
          </p:cNvPr>
          <p:cNvSpPr txBox="1">
            <a:spLocks noChangeArrowheads="1"/>
          </p:cNvSpPr>
          <p:nvPr/>
        </p:nvSpPr>
        <p:spPr bwMode="auto">
          <a:xfrm>
            <a:off x="63078" y="230264"/>
            <a:ext cx="926145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企業と政府の資金過不足（左）とネットの資金需要（右）</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6" name="正方形/長方形 5">
            <a:extLst>
              <a:ext uri="{FF2B5EF4-FFF2-40B4-BE49-F238E27FC236}">
                <a16:creationId xmlns:a16="http://schemas.microsoft.com/office/drawing/2014/main" id="{0CD46272-2F59-85FD-3D44-C05B6C1D0A6F}"/>
              </a:ext>
            </a:extLst>
          </p:cNvPr>
          <p:cNvSpPr/>
          <p:nvPr/>
        </p:nvSpPr>
        <p:spPr>
          <a:xfrm>
            <a:off x="107504" y="6309320"/>
            <a:ext cx="5112568" cy="461665"/>
          </a:xfrm>
          <a:prstGeom prst="rect">
            <a:avLst/>
          </a:prstGeom>
        </p:spPr>
        <p:txBody>
          <a:bodyPr wrap="square">
            <a:spAutoFit/>
          </a:bodyPr>
          <a:lstStyle/>
          <a:p>
            <a:r>
              <a:rPr lang="ja-JP" altLang="en-US" sz="1200" dirty="0">
                <a:latin typeface="+mn-ea"/>
                <a:ea typeface="+mn-ea"/>
              </a:rPr>
              <a:t>出典：日本銀行</a:t>
            </a:r>
            <a:endParaRPr lang="en-US" altLang="ja-JP" sz="1200" dirty="0">
              <a:latin typeface="+mn-ea"/>
              <a:ea typeface="+mn-ea"/>
            </a:endParaRPr>
          </a:p>
          <a:p>
            <a:r>
              <a:rPr lang="en-US" altLang="ja-JP" sz="1200" dirty="0">
                <a:latin typeface="+mn-ea"/>
                <a:ea typeface="+mn-ea"/>
              </a:rPr>
              <a:t>※</a:t>
            </a:r>
            <a:r>
              <a:rPr lang="ja-JP" altLang="en-US" sz="1200" dirty="0">
                <a:latin typeface="+mn-ea"/>
                <a:ea typeface="+mn-ea"/>
              </a:rPr>
              <a:t>非金融法人企業と一般政府の資金過不足は四半期平均</a:t>
            </a:r>
          </a:p>
        </p:txBody>
      </p:sp>
      <p:graphicFrame>
        <p:nvGraphicFramePr>
          <p:cNvPr id="7" name="グラフ 6">
            <a:extLst>
              <a:ext uri="{FF2B5EF4-FFF2-40B4-BE49-F238E27FC236}">
                <a16:creationId xmlns:a16="http://schemas.microsoft.com/office/drawing/2014/main" id="{6A32E031-1F99-9759-9551-DAD3D5B7D746}"/>
              </a:ext>
            </a:extLst>
          </p:cNvPr>
          <p:cNvGraphicFramePr>
            <a:graphicFrameLocks/>
          </p:cNvGraphicFramePr>
          <p:nvPr>
            <p:extLst>
              <p:ext uri="{D42A27DB-BD31-4B8C-83A1-F6EECF244321}">
                <p14:modId xmlns:p14="http://schemas.microsoft.com/office/powerpoint/2010/main" val="4223355187"/>
              </p:ext>
            </p:extLst>
          </p:nvPr>
        </p:nvGraphicFramePr>
        <p:xfrm>
          <a:off x="107504" y="1052736"/>
          <a:ext cx="8784976" cy="51845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41842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Line 6">
            <a:extLst>
              <a:ext uri="{FF2B5EF4-FFF2-40B4-BE49-F238E27FC236}">
                <a16:creationId xmlns:a16="http://schemas.microsoft.com/office/drawing/2014/main" id="{3238EAFC-1308-48A4-A0AF-87049161A208}"/>
              </a:ext>
            </a:extLst>
          </p:cNvPr>
          <p:cNvSpPr>
            <a:spLocks noChangeShapeType="1"/>
          </p:cNvSpPr>
          <p:nvPr/>
        </p:nvSpPr>
        <p:spPr bwMode="auto">
          <a:xfrm>
            <a:off x="6544816" y="2465246"/>
            <a:ext cx="137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j-ea"/>
              <a:ea typeface="+mj-ea"/>
            </a:endParaRPr>
          </a:p>
        </p:txBody>
      </p:sp>
      <p:sp>
        <p:nvSpPr>
          <p:cNvPr id="12293" name="Line 5"/>
          <p:cNvSpPr>
            <a:spLocks noChangeShapeType="1"/>
          </p:cNvSpPr>
          <p:nvPr/>
        </p:nvSpPr>
        <p:spPr bwMode="auto">
          <a:xfrm>
            <a:off x="1607691" y="6477000"/>
            <a:ext cx="728478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j-ea"/>
              <a:ea typeface="+mj-ea"/>
            </a:endParaRPr>
          </a:p>
        </p:txBody>
      </p:sp>
      <p:sp>
        <p:nvSpPr>
          <p:cNvPr id="2" name="テキスト ボックス 1"/>
          <p:cNvSpPr txBox="1"/>
          <p:nvPr/>
        </p:nvSpPr>
        <p:spPr>
          <a:xfrm>
            <a:off x="546009" y="2997200"/>
            <a:ext cx="1826141" cy="338554"/>
          </a:xfrm>
          <a:prstGeom prst="rect">
            <a:avLst/>
          </a:prstGeom>
          <a:solidFill>
            <a:schemeClr val="bg1">
              <a:lumMod val="85000"/>
            </a:schemeClr>
          </a:solidFill>
          <a:ln>
            <a:solidFill>
              <a:schemeClr val="tx2"/>
            </a:solidFill>
          </a:ln>
        </p:spPr>
        <p:txBody>
          <a:bodyPr wrap="none">
            <a:spAutoFit/>
          </a:bodyPr>
          <a:lstStyle/>
          <a:p>
            <a:pPr>
              <a:defRPr/>
            </a:pPr>
            <a:r>
              <a:rPr lang="ja-JP" altLang="en-US" sz="1600" b="0" dirty="0">
                <a:latin typeface="+mj-ea"/>
                <a:ea typeface="+mj-ea"/>
              </a:rPr>
              <a:t>民間最終消費支出</a:t>
            </a:r>
          </a:p>
        </p:txBody>
      </p:sp>
      <p:sp>
        <p:nvSpPr>
          <p:cNvPr id="12304" name="Rectangle 9"/>
          <p:cNvSpPr>
            <a:spLocks noChangeArrowheads="1"/>
          </p:cNvSpPr>
          <p:nvPr/>
        </p:nvSpPr>
        <p:spPr bwMode="auto">
          <a:xfrm>
            <a:off x="708713" y="5172492"/>
            <a:ext cx="150073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ja-JP" altLang="en-US" sz="2400" b="0" dirty="0">
                <a:solidFill>
                  <a:schemeClr val="accent2"/>
                </a:solidFill>
                <a:latin typeface="+mj-ea"/>
                <a:ea typeface="+mj-ea"/>
              </a:rPr>
              <a:t>名目ＧＤＰ</a:t>
            </a:r>
            <a:endParaRPr lang="en-US" altLang="ja-JP" sz="2400" b="0" dirty="0">
              <a:solidFill>
                <a:schemeClr val="accent2"/>
              </a:solidFill>
              <a:latin typeface="+mj-ea"/>
              <a:ea typeface="+mj-ea"/>
            </a:endParaRPr>
          </a:p>
          <a:p>
            <a:pPr algn="ctr"/>
            <a:r>
              <a:rPr lang="ja-JP" altLang="en-US" sz="2000" b="0" dirty="0">
                <a:solidFill>
                  <a:schemeClr val="accent2"/>
                </a:solidFill>
                <a:latin typeface="+mj-ea"/>
                <a:ea typeface="+mj-ea"/>
              </a:rPr>
              <a:t>（支出面）</a:t>
            </a:r>
          </a:p>
        </p:txBody>
      </p:sp>
      <p:sp>
        <p:nvSpPr>
          <p:cNvPr id="12305" name="Rectangle 2"/>
          <p:cNvSpPr txBox="1">
            <a:spLocks noChangeArrowheads="1"/>
          </p:cNvSpPr>
          <p:nvPr/>
        </p:nvSpPr>
        <p:spPr bwMode="auto">
          <a:xfrm>
            <a:off x="0" y="228600"/>
            <a:ext cx="77724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経済成長の黄金循環</a:t>
            </a:r>
          </a:p>
        </p:txBody>
      </p:sp>
      <p:sp>
        <p:nvSpPr>
          <p:cNvPr id="12307" name="Text Box 4"/>
          <p:cNvSpPr txBox="1">
            <a:spLocks noChangeArrowheads="1"/>
          </p:cNvSpPr>
          <p:nvPr/>
        </p:nvSpPr>
        <p:spPr bwMode="auto">
          <a:xfrm>
            <a:off x="3418697" y="2446195"/>
            <a:ext cx="492443" cy="4030805"/>
          </a:xfrm>
          <a:prstGeom prst="rect">
            <a:avLst/>
          </a:prstGeom>
          <a:solidFill>
            <a:srgbClr val="FF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spAutoFit/>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algn="ctr" eaLnBrk="1" hangingPunct="1"/>
            <a:r>
              <a:rPr lang="ja-JP" altLang="en-US" sz="2000" dirty="0">
                <a:solidFill>
                  <a:schemeClr val="bg1"/>
                </a:solidFill>
                <a:latin typeface="+mj-ea"/>
                <a:ea typeface="+mj-ea"/>
              </a:rPr>
              <a:t>総需要（名目ＧＤＰ）</a:t>
            </a:r>
          </a:p>
        </p:txBody>
      </p:sp>
      <p:sp>
        <p:nvSpPr>
          <p:cNvPr id="12308" name="Line 6"/>
          <p:cNvSpPr>
            <a:spLocks noChangeShapeType="1"/>
          </p:cNvSpPr>
          <p:nvPr/>
        </p:nvSpPr>
        <p:spPr bwMode="auto">
          <a:xfrm flipV="1">
            <a:off x="3923928" y="2997199"/>
            <a:ext cx="645822" cy="635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j-ea"/>
              <a:ea typeface="+mj-ea"/>
            </a:endParaRPr>
          </a:p>
        </p:txBody>
      </p:sp>
      <p:sp>
        <p:nvSpPr>
          <p:cNvPr id="12309" name="Line 7"/>
          <p:cNvSpPr>
            <a:spLocks noChangeShapeType="1"/>
          </p:cNvSpPr>
          <p:nvPr/>
        </p:nvSpPr>
        <p:spPr bwMode="auto">
          <a:xfrm>
            <a:off x="3756736" y="2446195"/>
            <a:ext cx="137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j-ea"/>
              <a:ea typeface="+mj-ea"/>
            </a:endParaRPr>
          </a:p>
        </p:txBody>
      </p:sp>
      <p:sp>
        <p:nvSpPr>
          <p:cNvPr id="12310" name="Line 8"/>
          <p:cNvSpPr>
            <a:spLocks noChangeShapeType="1"/>
          </p:cNvSpPr>
          <p:nvPr/>
        </p:nvSpPr>
        <p:spPr bwMode="auto">
          <a:xfrm>
            <a:off x="4139952" y="2449372"/>
            <a:ext cx="2711" cy="551003"/>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j-ea"/>
              <a:ea typeface="+mj-ea"/>
            </a:endParaRPr>
          </a:p>
        </p:txBody>
      </p:sp>
      <p:sp>
        <p:nvSpPr>
          <p:cNvPr id="12312" name="Line 11"/>
          <p:cNvSpPr>
            <a:spLocks noChangeShapeType="1"/>
          </p:cNvSpPr>
          <p:nvPr/>
        </p:nvSpPr>
        <p:spPr bwMode="auto">
          <a:xfrm flipH="1">
            <a:off x="2372149" y="2446194"/>
            <a:ext cx="1046545" cy="55100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j-ea"/>
              <a:ea typeface="+mj-ea"/>
            </a:endParaRPr>
          </a:p>
        </p:txBody>
      </p:sp>
      <p:sp>
        <p:nvSpPr>
          <p:cNvPr id="12313" name="Line 12"/>
          <p:cNvSpPr>
            <a:spLocks noChangeShapeType="1"/>
          </p:cNvSpPr>
          <p:nvPr/>
        </p:nvSpPr>
        <p:spPr bwMode="auto">
          <a:xfrm flipH="1" flipV="1">
            <a:off x="2369173" y="5135706"/>
            <a:ext cx="906715" cy="134129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j-ea"/>
              <a:ea typeface="+mj-ea"/>
            </a:endParaRPr>
          </a:p>
        </p:txBody>
      </p:sp>
      <p:sp>
        <p:nvSpPr>
          <p:cNvPr id="26" name="テキスト ボックス 25"/>
          <p:cNvSpPr txBox="1"/>
          <p:nvPr/>
        </p:nvSpPr>
        <p:spPr>
          <a:xfrm>
            <a:off x="543032" y="3356992"/>
            <a:ext cx="1826141" cy="338554"/>
          </a:xfrm>
          <a:prstGeom prst="rect">
            <a:avLst/>
          </a:prstGeom>
          <a:solidFill>
            <a:schemeClr val="bg1">
              <a:lumMod val="85000"/>
            </a:schemeClr>
          </a:solidFill>
          <a:ln>
            <a:solidFill>
              <a:schemeClr val="tx2"/>
            </a:solidFill>
          </a:ln>
        </p:spPr>
        <p:txBody>
          <a:bodyPr wrap="none">
            <a:spAutoFit/>
          </a:bodyPr>
          <a:lstStyle/>
          <a:p>
            <a:pPr>
              <a:defRPr/>
            </a:pPr>
            <a:r>
              <a:rPr lang="ja-JP" altLang="en-US" sz="1600" b="0" dirty="0">
                <a:latin typeface="+mj-ea"/>
                <a:ea typeface="+mj-ea"/>
              </a:rPr>
              <a:t>政府最終消費支出</a:t>
            </a:r>
          </a:p>
        </p:txBody>
      </p:sp>
      <p:sp>
        <p:nvSpPr>
          <p:cNvPr id="27" name="テキスト ボックス 26"/>
          <p:cNvSpPr txBox="1"/>
          <p:nvPr/>
        </p:nvSpPr>
        <p:spPr>
          <a:xfrm>
            <a:off x="543032" y="3738518"/>
            <a:ext cx="1829118" cy="338554"/>
          </a:xfrm>
          <a:prstGeom prst="rect">
            <a:avLst/>
          </a:prstGeom>
          <a:solidFill>
            <a:schemeClr val="bg1">
              <a:lumMod val="85000"/>
            </a:schemeClr>
          </a:solidFill>
          <a:ln>
            <a:solidFill>
              <a:schemeClr val="tx2"/>
            </a:solidFill>
          </a:ln>
        </p:spPr>
        <p:txBody>
          <a:bodyPr wrap="square">
            <a:spAutoFit/>
          </a:bodyPr>
          <a:lstStyle/>
          <a:p>
            <a:pPr algn="ctr">
              <a:defRPr/>
            </a:pPr>
            <a:r>
              <a:rPr lang="ja-JP" altLang="en-US" sz="1600" b="0" dirty="0">
                <a:latin typeface="+mj-ea"/>
                <a:ea typeface="+mj-ea"/>
              </a:rPr>
              <a:t>民間住宅</a:t>
            </a:r>
          </a:p>
        </p:txBody>
      </p:sp>
      <p:sp>
        <p:nvSpPr>
          <p:cNvPr id="28" name="テキスト ボックス 27"/>
          <p:cNvSpPr txBox="1"/>
          <p:nvPr/>
        </p:nvSpPr>
        <p:spPr>
          <a:xfrm>
            <a:off x="543032" y="4098558"/>
            <a:ext cx="1829118" cy="338554"/>
          </a:xfrm>
          <a:prstGeom prst="rect">
            <a:avLst/>
          </a:prstGeom>
          <a:solidFill>
            <a:schemeClr val="bg1">
              <a:lumMod val="85000"/>
            </a:schemeClr>
          </a:solidFill>
          <a:ln>
            <a:solidFill>
              <a:schemeClr val="tx2"/>
            </a:solidFill>
          </a:ln>
        </p:spPr>
        <p:txBody>
          <a:bodyPr wrap="square">
            <a:spAutoFit/>
          </a:bodyPr>
          <a:lstStyle/>
          <a:p>
            <a:pPr algn="ctr">
              <a:defRPr/>
            </a:pPr>
            <a:r>
              <a:rPr lang="ja-JP" altLang="en-US" sz="1600" b="0" dirty="0">
                <a:latin typeface="+mj-ea"/>
                <a:ea typeface="+mj-ea"/>
              </a:rPr>
              <a:t>民間企業設備</a:t>
            </a:r>
          </a:p>
        </p:txBody>
      </p:sp>
      <p:sp>
        <p:nvSpPr>
          <p:cNvPr id="29" name="テキスト ボックス 28"/>
          <p:cNvSpPr txBox="1"/>
          <p:nvPr/>
        </p:nvSpPr>
        <p:spPr>
          <a:xfrm>
            <a:off x="543032" y="4797152"/>
            <a:ext cx="1829118" cy="338554"/>
          </a:xfrm>
          <a:prstGeom prst="rect">
            <a:avLst/>
          </a:prstGeom>
          <a:solidFill>
            <a:schemeClr val="bg1">
              <a:lumMod val="85000"/>
            </a:schemeClr>
          </a:solidFill>
          <a:ln>
            <a:solidFill>
              <a:schemeClr val="tx2"/>
            </a:solidFill>
          </a:ln>
        </p:spPr>
        <p:txBody>
          <a:bodyPr wrap="square">
            <a:spAutoFit/>
          </a:bodyPr>
          <a:lstStyle/>
          <a:p>
            <a:pPr algn="ctr">
              <a:defRPr/>
            </a:pPr>
            <a:r>
              <a:rPr lang="ja-JP" altLang="en-US" sz="1600" b="0" dirty="0">
                <a:latin typeface="+mj-ea"/>
                <a:ea typeface="+mj-ea"/>
              </a:rPr>
              <a:t>純輸出</a:t>
            </a:r>
          </a:p>
        </p:txBody>
      </p:sp>
      <p:sp>
        <p:nvSpPr>
          <p:cNvPr id="12306" name="Text Box 3"/>
          <p:cNvSpPr txBox="1">
            <a:spLocks noChangeArrowheads="1"/>
          </p:cNvSpPr>
          <p:nvPr/>
        </p:nvSpPr>
        <p:spPr bwMode="auto">
          <a:xfrm>
            <a:off x="4587096" y="2997199"/>
            <a:ext cx="492443" cy="3479801"/>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spAutoFit/>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algn="ctr" eaLnBrk="1" hangingPunct="1"/>
            <a:r>
              <a:rPr lang="ja-JP" altLang="en-US" sz="2000" dirty="0">
                <a:solidFill>
                  <a:schemeClr val="bg1"/>
                </a:solidFill>
                <a:latin typeface="+mj-ea"/>
                <a:ea typeface="+mj-ea"/>
              </a:rPr>
              <a:t>本来の供給能力（潜在ＧＤＰ）</a:t>
            </a:r>
          </a:p>
        </p:txBody>
      </p:sp>
      <p:sp>
        <p:nvSpPr>
          <p:cNvPr id="30" name="テキスト ボックス 29"/>
          <p:cNvSpPr txBox="1"/>
          <p:nvPr/>
        </p:nvSpPr>
        <p:spPr>
          <a:xfrm>
            <a:off x="543032" y="4458598"/>
            <a:ext cx="1829118" cy="338554"/>
          </a:xfrm>
          <a:prstGeom prst="rect">
            <a:avLst/>
          </a:prstGeom>
          <a:solidFill>
            <a:schemeClr val="bg1">
              <a:lumMod val="85000"/>
            </a:schemeClr>
          </a:solidFill>
          <a:ln>
            <a:solidFill>
              <a:schemeClr val="tx2"/>
            </a:solidFill>
          </a:ln>
        </p:spPr>
        <p:txBody>
          <a:bodyPr wrap="square">
            <a:spAutoFit/>
          </a:bodyPr>
          <a:lstStyle/>
          <a:p>
            <a:pPr algn="ctr">
              <a:defRPr/>
            </a:pPr>
            <a:r>
              <a:rPr lang="ja-JP" altLang="en-US" sz="1600" b="0" dirty="0">
                <a:latin typeface="+mj-ea"/>
                <a:ea typeface="+mj-ea"/>
              </a:rPr>
              <a:t>公的固定資本形成</a:t>
            </a:r>
          </a:p>
        </p:txBody>
      </p:sp>
      <p:sp>
        <p:nvSpPr>
          <p:cNvPr id="12290" name="スライド番号プレースホルダー 3"/>
          <p:cNvSpPr>
            <a:spLocks noGrp="1"/>
          </p:cNvSpPr>
          <p:nvPr>
            <p:ph type="sldNum" sz="quarter" idx="12"/>
          </p:nvPr>
        </p:nvSpPr>
        <p:spPr>
          <a:xfrm>
            <a:off x="6954732" y="6330380"/>
            <a:ext cx="1905000" cy="457200"/>
          </a:xfrm>
          <a:noFill/>
        </p:spPr>
        <p:txBody>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fld id="{E6FDB209-0823-4C96-83D6-71442BC8FE08}" type="slidenum">
              <a:rPr lang="en-US" altLang="ja-JP" sz="1400" b="0" smtClean="0">
                <a:latin typeface="+mj-ea"/>
                <a:ea typeface="+mj-ea"/>
              </a:rPr>
              <a:pPr eaLnBrk="1" hangingPunct="1"/>
              <a:t>4</a:t>
            </a:fld>
            <a:endParaRPr lang="en-US" altLang="ja-JP" sz="1400" b="0" dirty="0">
              <a:latin typeface="+mj-ea"/>
              <a:ea typeface="+mj-ea"/>
            </a:endParaRPr>
          </a:p>
        </p:txBody>
      </p:sp>
      <p:sp>
        <p:nvSpPr>
          <p:cNvPr id="31" name="Text Box 3">
            <a:extLst>
              <a:ext uri="{FF2B5EF4-FFF2-40B4-BE49-F238E27FC236}">
                <a16:creationId xmlns:a16="http://schemas.microsoft.com/office/drawing/2014/main" id="{A76D7151-2E90-4924-942B-84F4E3F4BC8A}"/>
              </a:ext>
            </a:extLst>
          </p:cNvPr>
          <p:cNvSpPr txBox="1">
            <a:spLocks noChangeArrowheads="1"/>
          </p:cNvSpPr>
          <p:nvPr/>
        </p:nvSpPr>
        <p:spPr bwMode="auto">
          <a:xfrm>
            <a:off x="6425678" y="2465246"/>
            <a:ext cx="492443" cy="401175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spAutoFit/>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algn="ctr" eaLnBrk="1" hangingPunct="1"/>
            <a:r>
              <a:rPr lang="ja-JP" altLang="en-US" sz="2000" dirty="0">
                <a:solidFill>
                  <a:schemeClr val="bg1"/>
                </a:solidFill>
                <a:latin typeface="+mj-ea"/>
                <a:ea typeface="+mj-ea"/>
              </a:rPr>
              <a:t>本来の供給能力</a:t>
            </a:r>
          </a:p>
        </p:txBody>
      </p:sp>
      <p:cxnSp>
        <p:nvCxnSpPr>
          <p:cNvPr id="4" name="直線矢印コネクタ 3">
            <a:extLst>
              <a:ext uri="{FF2B5EF4-FFF2-40B4-BE49-F238E27FC236}">
                <a16:creationId xmlns:a16="http://schemas.microsoft.com/office/drawing/2014/main" id="{5346ADA7-0BEA-4758-9A50-62A0110807A5}"/>
              </a:ext>
            </a:extLst>
          </p:cNvPr>
          <p:cNvCxnSpPr>
            <a:cxnSpLocks/>
          </p:cNvCxnSpPr>
          <p:nvPr/>
        </p:nvCxnSpPr>
        <p:spPr>
          <a:xfrm flipV="1">
            <a:off x="3906024" y="1866544"/>
            <a:ext cx="3690312" cy="589152"/>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Text Box 4">
            <a:extLst>
              <a:ext uri="{FF2B5EF4-FFF2-40B4-BE49-F238E27FC236}">
                <a16:creationId xmlns:a16="http://schemas.microsoft.com/office/drawing/2014/main" id="{529360B9-79A1-4086-8711-2181C437EEBF}"/>
              </a:ext>
            </a:extLst>
          </p:cNvPr>
          <p:cNvSpPr txBox="1">
            <a:spLocks noChangeArrowheads="1"/>
          </p:cNvSpPr>
          <p:nvPr/>
        </p:nvSpPr>
        <p:spPr bwMode="auto">
          <a:xfrm>
            <a:off x="7596338" y="1869720"/>
            <a:ext cx="492443" cy="4607280"/>
          </a:xfrm>
          <a:prstGeom prst="rect">
            <a:avLst/>
          </a:prstGeom>
          <a:solidFill>
            <a:srgbClr val="FF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spAutoFit/>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algn="ctr" eaLnBrk="1" hangingPunct="1"/>
            <a:r>
              <a:rPr lang="ja-JP" altLang="en-US" sz="2000" dirty="0">
                <a:solidFill>
                  <a:schemeClr val="bg1"/>
                </a:solidFill>
                <a:latin typeface="+mj-ea"/>
                <a:ea typeface="+mj-ea"/>
              </a:rPr>
              <a:t>総需要</a:t>
            </a:r>
          </a:p>
        </p:txBody>
      </p:sp>
      <p:cxnSp>
        <p:nvCxnSpPr>
          <p:cNvPr id="34" name="直線矢印コネクタ 33">
            <a:extLst>
              <a:ext uri="{FF2B5EF4-FFF2-40B4-BE49-F238E27FC236}">
                <a16:creationId xmlns:a16="http://schemas.microsoft.com/office/drawing/2014/main" id="{A8B52B43-F4B9-4D12-B6D8-5CCCC8C3401D}"/>
              </a:ext>
            </a:extLst>
          </p:cNvPr>
          <p:cNvCxnSpPr>
            <a:cxnSpLocks/>
          </p:cNvCxnSpPr>
          <p:nvPr/>
        </p:nvCxnSpPr>
        <p:spPr>
          <a:xfrm flipV="1">
            <a:off x="5079535" y="2465246"/>
            <a:ext cx="1384987" cy="54465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Line 6">
            <a:extLst>
              <a:ext uri="{FF2B5EF4-FFF2-40B4-BE49-F238E27FC236}">
                <a16:creationId xmlns:a16="http://schemas.microsoft.com/office/drawing/2014/main" id="{939833D4-204C-4510-A10D-37C3DD9B75B4}"/>
              </a:ext>
            </a:extLst>
          </p:cNvPr>
          <p:cNvSpPr>
            <a:spLocks noChangeShapeType="1"/>
          </p:cNvSpPr>
          <p:nvPr/>
        </p:nvSpPr>
        <p:spPr bwMode="auto">
          <a:xfrm>
            <a:off x="6455780" y="1882203"/>
            <a:ext cx="137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j-ea"/>
              <a:ea typeface="+mj-ea"/>
            </a:endParaRPr>
          </a:p>
        </p:txBody>
      </p:sp>
      <p:sp>
        <p:nvSpPr>
          <p:cNvPr id="38" name="Rectangle 9">
            <a:extLst>
              <a:ext uri="{FF2B5EF4-FFF2-40B4-BE49-F238E27FC236}">
                <a16:creationId xmlns:a16="http://schemas.microsoft.com/office/drawing/2014/main" id="{DD698DB1-6B2C-4DFC-824D-FFF64460481D}"/>
              </a:ext>
            </a:extLst>
          </p:cNvPr>
          <p:cNvSpPr>
            <a:spLocks noChangeArrowheads="1"/>
          </p:cNvSpPr>
          <p:nvPr/>
        </p:nvSpPr>
        <p:spPr bwMode="auto">
          <a:xfrm>
            <a:off x="4139952" y="2545159"/>
            <a:ext cx="139172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ja-JP" altLang="en-US" sz="1400" dirty="0">
                <a:solidFill>
                  <a:srgbClr val="FF0000"/>
                </a:solidFill>
                <a:latin typeface="+mj-ea"/>
                <a:ea typeface="+mj-ea"/>
              </a:rPr>
              <a:t>インフレギャップ</a:t>
            </a:r>
          </a:p>
        </p:txBody>
      </p:sp>
      <p:sp>
        <p:nvSpPr>
          <p:cNvPr id="40" name="Line 8">
            <a:extLst>
              <a:ext uri="{FF2B5EF4-FFF2-40B4-BE49-F238E27FC236}">
                <a16:creationId xmlns:a16="http://schemas.microsoft.com/office/drawing/2014/main" id="{D17650B3-A9E1-4A08-A0A1-E63FB963DD99}"/>
              </a:ext>
            </a:extLst>
          </p:cNvPr>
          <p:cNvSpPr>
            <a:spLocks noChangeShapeType="1"/>
          </p:cNvSpPr>
          <p:nvPr/>
        </p:nvSpPr>
        <p:spPr bwMode="auto">
          <a:xfrm>
            <a:off x="7227905" y="1904693"/>
            <a:ext cx="2711" cy="551003"/>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j-ea"/>
              <a:ea typeface="+mj-ea"/>
            </a:endParaRPr>
          </a:p>
        </p:txBody>
      </p:sp>
      <p:sp>
        <p:nvSpPr>
          <p:cNvPr id="5" name="Rectangle 9">
            <a:extLst>
              <a:ext uri="{FF2B5EF4-FFF2-40B4-BE49-F238E27FC236}">
                <a16:creationId xmlns:a16="http://schemas.microsoft.com/office/drawing/2014/main" id="{B31FF7FF-4BB1-5730-F03E-0D0CEC441252}"/>
              </a:ext>
            </a:extLst>
          </p:cNvPr>
          <p:cNvSpPr>
            <a:spLocks noChangeArrowheads="1"/>
          </p:cNvSpPr>
          <p:nvPr/>
        </p:nvSpPr>
        <p:spPr bwMode="auto">
          <a:xfrm>
            <a:off x="5916576" y="2060848"/>
            <a:ext cx="139172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ja-JP" altLang="en-US" sz="1400" dirty="0">
                <a:solidFill>
                  <a:srgbClr val="FF0000"/>
                </a:solidFill>
                <a:latin typeface="+mj-ea"/>
                <a:ea typeface="+mj-ea"/>
              </a:rPr>
              <a:t>インフレギャップ</a:t>
            </a:r>
          </a:p>
        </p:txBody>
      </p:sp>
    </p:spTree>
    <p:extLst>
      <p:ext uri="{BB962C8B-B14F-4D97-AF65-F5344CB8AC3E}">
        <p14:creationId xmlns:p14="http://schemas.microsoft.com/office/powerpoint/2010/main" val="1038469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10987-5EB4-7697-8021-FD5D9E1E68A7}"/>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A59CC7B-9C3B-7E8B-3169-8735867AF20B}"/>
              </a:ext>
            </a:extLst>
          </p:cNvPr>
          <p:cNvSpPr>
            <a:spLocks noGrp="1"/>
          </p:cNvSpPr>
          <p:nvPr>
            <p:ph type="sldNum" sz="quarter" idx="12"/>
          </p:nvPr>
        </p:nvSpPr>
        <p:spPr/>
        <p:txBody>
          <a:bodyPr/>
          <a:lstStyle/>
          <a:p>
            <a:pPr>
              <a:defRPr/>
            </a:pPr>
            <a:fld id="{26F076B8-5FE8-4239-9FD2-3F42B94D0E15}" type="slidenum">
              <a:rPr lang="en-US" altLang="ja-JP" smtClean="0">
                <a:latin typeface="+mj-ea"/>
                <a:ea typeface="+mj-ea"/>
              </a:rPr>
              <a:pPr>
                <a:defRPr/>
              </a:pPr>
              <a:t>5</a:t>
            </a:fld>
            <a:endParaRPr lang="en-US" altLang="ja-JP" dirty="0">
              <a:latin typeface="+mj-ea"/>
              <a:ea typeface="+mj-ea"/>
            </a:endParaRPr>
          </a:p>
        </p:txBody>
      </p:sp>
      <p:sp>
        <p:nvSpPr>
          <p:cNvPr id="5" name="Rectangle 2">
            <a:extLst>
              <a:ext uri="{FF2B5EF4-FFF2-40B4-BE49-F238E27FC236}">
                <a16:creationId xmlns:a16="http://schemas.microsoft.com/office/drawing/2014/main" id="{CC51D1BF-6189-DF4E-91E4-9265949A469E}"/>
              </a:ext>
            </a:extLst>
          </p:cNvPr>
          <p:cNvSpPr txBox="1">
            <a:spLocks noChangeArrowheads="1"/>
          </p:cNvSpPr>
          <p:nvPr/>
        </p:nvSpPr>
        <p:spPr bwMode="auto">
          <a:xfrm>
            <a:off x="4192" y="304800"/>
            <a:ext cx="881628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algn="l" eaLnBrk="1" hangingPunct="1"/>
            <a:r>
              <a:rPr lang="ja-JP" altLang="en-US" sz="2800" kern="0" dirty="0">
                <a:latin typeface="AR P丸ゴシック体E" panose="020F0900000000000000" pitchFamily="50" charset="-128"/>
                <a:ea typeface="AR P丸ゴシック体E" panose="020F0900000000000000" pitchFamily="50" charset="-128"/>
              </a:rPr>
              <a:t>全要素生産性・資本投入量・労働投入量（対前年比％）</a:t>
            </a:r>
          </a:p>
        </p:txBody>
      </p:sp>
      <p:sp>
        <p:nvSpPr>
          <p:cNvPr id="7" name="正方形/長方形 56">
            <a:extLst>
              <a:ext uri="{FF2B5EF4-FFF2-40B4-BE49-F238E27FC236}">
                <a16:creationId xmlns:a16="http://schemas.microsoft.com/office/drawing/2014/main" id="{84461215-440F-DFE5-52CF-DB7F42D9B45B}"/>
              </a:ext>
            </a:extLst>
          </p:cNvPr>
          <p:cNvSpPr>
            <a:spLocks noChangeArrowheads="1"/>
          </p:cNvSpPr>
          <p:nvPr/>
        </p:nvSpPr>
        <p:spPr bwMode="auto">
          <a:xfrm>
            <a:off x="184293" y="6431856"/>
            <a:ext cx="19615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ja-JP" altLang="en-US" sz="1200" b="0" dirty="0">
                <a:latin typeface="+mj-ea"/>
                <a:ea typeface="+mj-ea"/>
              </a:rPr>
              <a:t>出典：内閣府</a:t>
            </a:r>
          </a:p>
        </p:txBody>
      </p:sp>
      <p:pic>
        <p:nvPicPr>
          <p:cNvPr id="6" name="図 5">
            <a:extLst>
              <a:ext uri="{FF2B5EF4-FFF2-40B4-BE49-F238E27FC236}">
                <a16:creationId xmlns:a16="http://schemas.microsoft.com/office/drawing/2014/main" id="{8B1D6C05-8971-20E0-792E-02C4BB9168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382" y="1383318"/>
            <a:ext cx="8969236" cy="4865082"/>
          </a:xfrm>
          <a:prstGeom prst="rect">
            <a:avLst/>
          </a:prstGeom>
        </p:spPr>
      </p:pic>
    </p:spTree>
    <p:extLst>
      <p:ext uri="{BB962C8B-B14F-4D97-AF65-F5344CB8AC3E}">
        <p14:creationId xmlns:p14="http://schemas.microsoft.com/office/powerpoint/2010/main" val="3334914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4D4E06E-FB85-480E-8F6C-FCA24F3081FE}"/>
              </a:ext>
            </a:extLst>
          </p:cNvPr>
          <p:cNvSpPr>
            <a:spLocks noGrp="1"/>
          </p:cNvSpPr>
          <p:nvPr>
            <p:ph type="sldNum" sz="quarter" idx="12"/>
          </p:nvPr>
        </p:nvSpPr>
        <p:spPr/>
        <p:txBody>
          <a:bodyPr/>
          <a:lstStyle/>
          <a:p>
            <a:pPr>
              <a:defRPr/>
            </a:pPr>
            <a:fld id="{862C3824-94A6-4F70-80F0-D4E12E8D9E0B}" type="slidenum">
              <a:rPr lang="en-US" altLang="ja-JP" smtClean="0">
                <a:latin typeface="+mj-ea"/>
                <a:ea typeface="+mj-ea"/>
              </a:rPr>
              <a:pPr>
                <a:defRPr/>
              </a:pPr>
              <a:t>6</a:t>
            </a:fld>
            <a:endParaRPr lang="en-US" altLang="ja-JP">
              <a:latin typeface="+mj-ea"/>
              <a:ea typeface="+mj-ea"/>
            </a:endParaRPr>
          </a:p>
        </p:txBody>
      </p:sp>
      <p:sp>
        <p:nvSpPr>
          <p:cNvPr id="3" name="Rectangle 2">
            <a:extLst>
              <a:ext uri="{FF2B5EF4-FFF2-40B4-BE49-F238E27FC236}">
                <a16:creationId xmlns:a16="http://schemas.microsoft.com/office/drawing/2014/main" id="{F6C54ED9-E9B8-456E-8C1F-9EBFA6FD315C}"/>
              </a:ext>
            </a:extLst>
          </p:cNvPr>
          <p:cNvSpPr txBox="1">
            <a:spLocks noChangeArrowheads="1"/>
          </p:cNvSpPr>
          <p:nvPr/>
        </p:nvSpPr>
        <p:spPr bwMode="auto">
          <a:xfrm>
            <a:off x="-13792" y="266701"/>
            <a:ext cx="9032032"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豊かになる＝生産性の向上</a:t>
            </a:r>
          </a:p>
        </p:txBody>
      </p:sp>
      <p:sp>
        <p:nvSpPr>
          <p:cNvPr id="4" name="テキスト ボックス 3">
            <a:extLst>
              <a:ext uri="{FF2B5EF4-FFF2-40B4-BE49-F238E27FC236}">
                <a16:creationId xmlns:a16="http://schemas.microsoft.com/office/drawing/2014/main" id="{7F0715AF-C5C0-42EF-94BB-99CFF7C07973}"/>
              </a:ext>
            </a:extLst>
          </p:cNvPr>
          <p:cNvSpPr txBox="1"/>
          <p:nvPr/>
        </p:nvSpPr>
        <p:spPr>
          <a:xfrm>
            <a:off x="539552" y="1268760"/>
            <a:ext cx="8292655" cy="830997"/>
          </a:xfrm>
          <a:prstGeom prst="rect">
            <a:avLst/>
          </a:prstGeom>
          <a:solidFill>
            <a:schemeClr val="accent2"/>
          </a:solidFill>
        </p:spPr>
        <p:txBody>
          <a:bodyPr wrap="none" rtlCol="0">
            <a:spAutoFit/>
          </a:bodyPr>
          <a:lstStyle/>
          <a:p>
            <a:r>
              <a:rPr kumimoji="1" lang="ja-JP" altLang="en-US" sz="2400" dirty="0">
                <a:solidFill>
                  <a:schemeClr val="bg1"/>
                </a:solidFill>
                <a:latin typeface="+mj-ea"/>
                <a:ea typeface="+mj-ea"/>
              </a:rPr>
              <a:t>豊かになる＝実質の所得</a:t>
            </a:r>
            <a:r>
              <a:rPr kumimoji="1" lang="en-US" altLang="ja-JP" sz="2400" dirty="0">
                <a:solidFill>
                  <a:schemeClr val="bg1"/>
                </a:solidFill>
                <a:latin typeface="+mj-ea"/>
                <a:ea typeface="+mj-ea"/>
              </a:rPr>
              <a:t>(</a:t>
            </a:r>
            <a:r>
              <a:rPr kumimoji="1" lang="ja-JP" altLang="en-US" sz="2400" dirty="0">
                <a:solidFill>
                  <a:schemeClr val="bg1"/>
                </a:solidFill>
                <a:latin typeface="+mj-ea"/>
                <a:ea typeface="+mj-ea"/>
              </a:rPr>
              <a:t>賃金</a:t>
            </a:r>
            <a:r>
              <a:rPr kumimoji="1" lang="en-US" altLang="ja-JP" sz="2400" dirty="0">
                <a:solidFill>
                  <a:schemeClr val="bg1"/>
                </a:solidFill>
                <a:latin typeface="+mj-ea"/>
                <a:ea typeface="+mj-ea"/>
              </a:rPr>
              <a:t>)</a:t>
            </a:r>
            <a:r>
              <a:rPr kumimoji="1" lang="ja-JP" altLang="en-US" sz="2400" dirty="0">
                <a:solidFill>
                  <a:schemeClr val="bg1"/>
                </a:solidFill>
                <a:latin typeface="+mj-ea"/>
                <a:ea typeface="+mj-ea"/>
              </a:rPr>
              <a:t>を増やす</a:t>
            </a:r>
            <a:endParaRPr kumimoji="1" lang="en-US" altLang="ja-JP" sz="2400" dirty="0">
              <a:solidFill>
                <a:schemeClr val="bg1"/>
              </a:solidFill>
              <a:latin typeface="+mj-ea"/>
              <a:ea typeface="+mj-ea"/>
            </a:endParaRPr>
          </a:p>
          <a:p>
            <a:r>
              <a:rPr lang="ja-JP" altLang="en-US" sz="2400" dirty="0">
                <a:solidFill>
                  <a:schemeClr val="bg1"/>
                </a:solidFill>
                <a:latin typeface="+mj-ea"/>
                <a:ea typeface="+mj-ea"/>
              </a:rPr>
              <a:t>　　　　　　　＝生産性の向上（</a:t>
            </a:r>
            <a:r>
              <a:rPr lang="en-US" altLang="ja-JP" sz="2400" dirty="0">
                <a:solidFill>
                  <a:schemeClr val="bg1"/>
                </a:solidFill>
                <a:latin typeface="+mj-ea"/>
                <a:ea typeface="+mj-ea"/>
              </a:rPr>
              <a:t>※</a:t>
            </a:r>
            <a:r>
              <a:rPr lang="ja-JP" altLang="en-US" sz="2400" dirty="0">
                <a:solidFill>
                  <a:schemeClr val="bg1"/>
                </a:solidFill>
                <a:latin typeface="+mj-ea"/>
                <a:ea typeface="+mj-ea"/>
              </a:rPr>
              <a:t>厳密には労働生産性の向上）</a:t>
            </a:r>
            <a:endParaRPr kumimoji="1" lang="ja-JP" altLang="en-US" sz="2400" dirty="0">
              <a:solidFill>
                <a:schemeClr val="bg1"/>
              </a:solidFill>
              <a:latin typeface="+mj-ea"/>
              <a:ea typeface="+mj-ea"/>
            </a:endParaRPr>
          </a:p>
        </p:txBody>
      </p:sp>
      <p:sp>
        <p:nvSpPr>
          <p:cNvPr id="5" name="正方形/長方形 35">
            <a:extLst>
              <a:ext uri="{FF2B5EF4-FFF2-40B4-BE49-F238E27FC236}">
                <a16:creationId xmlns:a16="http://schemas.microsoft.com/office/drawing/2014/main" id="{8505E0DA-32C9-4742-B0F2-CE20C919E03F}"/>
              </a:ext>
            </a:extLst>
          </p:cNvPr>
          <p:cNvSpPr>
            <a:spLocks noChangeArrowheads="1"/>
          </p:cNvSpPr>
          <p:nvPr/>
        </p:nvSpPr>
        <p:spPr bwMode="auto">
          <a:xfrm>
            <a:off x="1603945" y="4516687"/>
            <a:ext cx="61638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ja-JP" altLang="en-US" sz="2000" b="0" dirty="0">
                <a:latin typeface="+mj-ea"/>
                <a:ea typeface="+mj-ea"/>
              </a:rPr>
              <a:t>それでは、生産性向上のためにはどうしたらいいのか？</a:t>
            </a:r>
          </a:p>
        </p:txBody>
      </p:sp>
      <p:pic>
        <p:nvPicPr>
          <p:cNvPr id="7" name="図 6">
            <a:extLst>
              <a:ext uri="{FF2B5EF4-FFF2-40B4-BE49-F238E27FC236}">
                <a16:creationId xmlns:a16="http://schemas.microsoft.com/office/drawing/2014/main" id="{B41E33F5-0A55-48EA-9B46-DA9F44115D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4575" y="2757759"/>
            <a:ext cx="1000884" cy="1535337"/>
          </a:xfrm>
          <a:prstGeom prst="rect">
            <a:avLst/>
          </a:prstGeom>
        </p:spPr>
      </p:pic>
      <p:sp>
        <p:nvSpPr>
          <p:cNvPr id="8" name="正方形/長方形 40">
            <a:extLst>
              <a:ext uri="{FF2B5EF4-FFF2-40B4-BE49-F238E27FC236}">
                <a16:creationId xmlns:a16="http://schemas.microsoft.com/office/drawing/2014/main" id="{C27F9CEF-8D45-4AB9-9086-409917C6DE1A}"/>
              </a:ext>
            </a:extLst>
          </p:cNvPr>
          <p:cNvSpPr>
            <a:spLocks noChangeArrowheads="1"/>
          </p:cNvSpPr>
          <p:nvPr/>
        </p:nvSpPr>
        <p:spPr bwMode="auto">
          <a:xfrm>
            <a:off x="1331639" y="2142816"/>
            <a:ext cx="17267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ja-JP" altLang="en-US" sz="1800" b="0" dirty="0">
                <a:latin typeface="+mj-ea"/>
                <a:ea typeface="+mj-ea"/>
              </a:rPr>
              <a:t>生産者の生産１</a:t>
            </a:r>
            <a:br>
              <a:rPr lang="en-US" altLang="ja-JP" sz="1800" b="0" dirty="0">
                <a:latin typeface="+mj-ea"/>
                <a:ea typeface="+mj-ea"/>
              </a:rPr>
            </a:br>
            <a:r>
              <a:rPr lang="ja-JP" altLang="en-US" sz="1800" b="0" dirty="0">
                <a:latin typeface="+mj-ea"/>
                <a:ea typeface="+mj-ea"/>
              </a:rPr>
              <a:t>＝</a:t>
            </a:r>
            <a:r>
              <a:rPr lang="ja-JP" altLang="en-US" sz="1800" dirty="0">
                <a:latin typeface="+mj-ea"/>
                <a:ea typeface="+mj-ea"/>
              </a:rPr>
              <a:t>所得１</a:t>
            </a:r>
            <a:endParaRPr lang="ja-JP" altLang="en-US" sz="1800" b="0" dirty="0">
              <a:latin typeface="+mj-ea"/>
              <a:ea typeface="+mj-ea"/>
            </a:endParaRPr>
          </a:p>
        </p:txBody>
      </p:sp>
      <p:cxnSp>
        <p:nvCxnSpPr>
          <p:cNvPr id="10" name="直線矢印コネクタ 9">
            <a:extLst>
              <a:ext uri="{FF2B5EF4-FFF2-40B4-BE49-F238E27FC236}">
                <a16:creationId xmlns:a16="http://schemas.microsoft.com/office/drawing/2014/main" id="{F8B79A58-FA07-48DC-990D-B44B3DE7C736}"/>
              </a:ext>
            </a:extLst>
          </p:cNvPr>
          <p:cNvCxnSpPr/>
          <p:nvPr/>
        </p:nvCxnSpPr>
        <p:spPr>
          <a:xfrm>
            <a:off x="3203848" y="3284984"/>
            <a:ext cx="2448272" cy="0"/>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正方形/長方形 40">
            <a:extLst>
              <a:ext uri="{FF2B5EF4-FFF2-40B4-BE49-F238E27FC236}">
                <a16:creationId xmlns:a16="http://schemas.microsoft.com/office/drawing/2014/main" id="{B283734C-4573-43CF-A77D-75BB124225B3}"/>
              </a:ext>
            </a:extLst>
          </p:cNvPr>
          <p:cNvSpPr>
            <a:spLocks noChangeArrowheads="1"/>
          </p:cNvSpPr>
          <p:nvPr/>
        </p:nvSpPr>
        <p:spPr bwMode="auto">
          <a:xfrm>
            <a:off x="2999548" y="2560602"/>
            <a:ext cx="285687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ja-JP" altLang="en-US" sz="1800" b="0" dirty="0">
                <a:solidFill>
                  <a:schemeClr val="accent2"/>
                </a:solidFill>
                <a:latin typeface="+mj-ea"/>
                <a:ea typeface="+mj-ea"/>
              </a:rPr>
              <a:t>生産性が向上し</a:t>
            </a:r>
            <a:r>
              <a:rPr lang="ja-JP" altLang="en-US" sz="1800" dirty="0">
                <a:solidFill>
                  <a:schemeClr val="accent2"/>
                </a:solidFill>
                <a:latin typeface="+mj-ea"/>
                <a:ea typeface="+mj-ea"/>
              </a:rPr>
              <a:t>生産者１人</a:t>
            </a:r>
            <a:endParaRPr lang="en-US" altLang="ja-JP" sz="1800" dirty="0">
              <a:solidFill>
                <a:schemeClr val="accent2"/>
              </a:solidFill>
              <a:latin typeface="+mj-ea"/>
              <a:ea typeface="+mj-ea"/>
            </a:endParaRPr>
          </a:p>
          <a:p>
            <a:pPr algn="ctr"/>
            <a:r>
              <a:rPr lang="ja-JP" altLang="en-US" sz="1800" b="0" dirty="0">
                <a:solidFill>
                  <a:schemeClr val="accent2"/>
                </a:solidFill>
                <a:latin typeface="+mj-ea"/>
                <a:ea typeface="+mj-ea"/>
              </a:rPr>
              <a:t>辺りの生産「量」が二倍に</a:t>
            </a:r>
            <a:endParaRPr lang="en-US" altLang="ja-JP" sz="1800" b="0" dirty="0">
              <a:solidFill>
                <a:schemeClr val="accent2"/>
              </a:solidFill>
              <a:latin typeface="+mj-ea"/>
              <a:ea typeface="+mj-ea"/>
            </a:endParaRPr>
          </a:p>
        </p:txBody>
      </p:sp>
      <p:pic>
        <p:nvPicPr>
          <p:cNvPr id="12" name="図 11">
            <a:extLst>
              <a:ext uri="{FF2B5EF4-FFF2-40B4-BE49-F238E27FC236}">
                <a16:creationId xmlns:a16="http://schemas.microsoft.com/office/drawing/2014/main" id="{0F28F009-C4F0-493E-94E1-8FDE7ED415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0509" y="2757759"/>
            <a:ext cx="1000884" cy="1535337"/>
          </a:xfrm>
          <a:prstGeom prst="rect">
            <a:avLst/>
          </a:prstGeom>
        </p:spPr>
      </p:pic>
      <p:sp>
        <p:nvSpPr>
          <p:cNvPr id="13" name="正方形/長方形 40">
            <a:extLst>
              <a:ext uri="{FF2B5EF4-FFF2-40B4-BE49-F238E27FC236}">
                <a16:creationId xmlns:a16="http://schemas.microsoft.com/office/drawing/2014/main" id="{B8F47D06-B7BF-4EDA-8215-C2FEE989FA60}"/>
              </a:ext>
            </a:extLst>
          </p:cNvPr>
          <p:cNvSpPr>
            <a:spLocks noChangeArrowheads="1"/>
          </p:cNvSpPr>
          <p:nvPr/>
        </p:nvSpPr>
        <p:spPr bwMode="auto">
          <a:xfrm>
            <a:off x="5797573" y="2142816"/>
            <a:ext cx="17267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ja-JP" altLang="en-US" sz="1800" b="0" dirty="0">
                <a:latin typeface="+mj-ea"/>
                <a:ea typeface="+mj-ea"/>
              </a:rPr>
              <a:t>生産者の生産２</a:t>
            </a:r>
            <a:br>
              <a:rPr lang="en-US" altLang="ja-JP" sz="1800" b="0" dirty="0">
                <a:latin typeface="+mj-ea"/>
                <a:ea typeface="+mj-ea"/>
              </a:rPr>
            </a:br>
            <a:r>
              <a:rPr lang="ja-JP" altLang="en-US" sz="1800" b="0" dirty="0">
                <a:latin typeface="+mj-ea"/>
                <a:ea typeface="+mj-ea"/>
              </a:rPr>
              <a:t>＝</a:t>
            </a:r>
            <a:r>
              <a:rPr lang="ja-JP" altLang="en-US" sz="1800" dirty="0">
                <a:latin typeface="+mj-ea"/>
                <a:ea typeface="+mj-ea"/>
              </a:rPr>
              <a:t>所得２</a:t>
            </a:r>
            <a:endParaRPr lang="ja-JP" altLang="en-US" sz="1800" b="0" dirty="0">
              <a:latin typeface="+mj-ea"/>
              <a:ea typeface="+mj-ea"/>
            </a:endParaRPr>
          </a:p>
        </p:txBody>
      </p:sp>
      <p:sp>
        <p:nvSpPr>
          <p:cNvPr id="14" name="矢印: 下 13">
            <a:extLst>
              <a:ext uri="{FF2B5EF4-FFF2-40B4-BE49-F238E27FC236}">
                <a16:creationId xmlns:a16="http://schemas.microsoft.com/office/drawing/2014/main" id="{6EFC9AF2-7EA6-4C2E-8B09-E3B762A93DED}"/>
              </a:ext>
            </a:extLst>
          </p:cNvPr>
          <p:cNvSpPr/>
          <p:nvPr/>
        </p:nvSpPr>
        <p:spPr>
          <a:xfrm>
            <a:off x="4418782" y="5101022"/>
            <a:ext cx="534193" cy="58860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ea"/>
              <a:ea typeface="+mj-ea"/>
            </a:endParaRPr>
          </a:p>
        </p:txBody>
      </p:sp>
      <p:sp>
        <p:nvSpPr>
          <p:cNvPr id="15" name="正方形/長方形 35">
            <a:extLst>
              <a:ext uri="{FF2B5EF4-FFF2-40B4-BE49-F238E27FC236}">
                <a16:creationId xmlns:a16="http://schemas.microsoft.com/office/drawing/2014/main" id="{24157775-D4CA-44E2-8F75-E7A4566949A1}"/>
              </a:ext>
            </a:extLst>
          </p:cNvPr>
          <p:cNvSpPr>
            <a:spLocks noChangeArrowheads="1"/>
          </p:cNvSpPr>
          <p:nvPr/>
        </p:nvSpPr>
        <p:spPr bwMode="auto">
          <a:xfrm>
            <a:off x="699049" y="5738181"/>
            <a:ext cx="81291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ja-JP" altLang="en-US" sz="2400" b="0" dirty="0">
                <a:solidFill>
                  <a:srgbClr val="FF0000"/>
                </a:solidFill>
                <a:latin typeface="+mj-ea"/>
                <a:ea typeface="+mj-ea"/>
              </a:rPr>
              <a:t>「投資」あるのみ（設備投資・公共投資・人材投資・技術投資）</a:t>
            </a:r>
          </a:p>
        </p:txBody>
      </p:sp>
    </p:spTree>
    <p:extLst>
      <p:ext uri="{BB962C8B-B14F-4D97-AF65-F5344CB8AC3E}">
        <p14:creationId xmlns:p14="http://schemas.microsoft.com/office/powerpoint/2010/main" val="408750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animBg="1"/>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862C3824-94A6-4F70-80F0-D4E12E8D9E0B}" type="slidenum">
              <a:rPr lang="en-US" altLang="ja-JP" smtClean="0">
                <a:latin typeface="+mj-ea"/>
                <a:ea typeface="+mj-ea"/>
              </a:rPr>
              <a:pPr>
                <a:defRPr/>
              </a:pPr>
              <a:t>7</a:t>
            </a:fld>
            <a:endParaRPr lang="en-US" altLang="ja-JP" dirty="0">
              <a:latin typeface="+mj-ea"/>
              <a:ea typeface="+mj-ea"/>
            </a:endParaRPr>
          </a:p>
        </p:txBody>
      </p:sp>
      <p:sp>
        <p:nvSpPr>
          <p:cNvPr id="3" name="Rectangle 2"/>
          <p:cNvSpPr txBox="1">
            <a:spLocks noChangeArrowheads="1"/>
          </p:cNvSpPr>
          <p:nvPr/>
        </p:nvSpPr>
        <p:spPr bwMode="auto">
          <a:xfrm>
            <a:off x="76200" y="30480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経済の五要素</a:t>
            </a:r>
          </a:p>
        </p:txBody>
      </p:sp>
      <p:sp>
        <p:nvSpPr>
          <p:cNvPr id="4" name="四角形: 角を丸くする 3"/>
          <p:cNvSpPr/>
          <p:nvPr/>
        </p:nvSpPr>
        <p:spPr>
          <a:xfrm>
            <a:off x="2483768" y="2709417"/>
            <a:ext cx="4248472" cy="2039381"/>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bg1"/>
                </a:solidFill>
                <a:latin typeface="+mj-ea"/>
                <a:ea typeface="+mj-ea"/>
              </a:rPr>
              <a:t>生産活動</a:t>
            </a:r>
          </a:p>
        </p:txBody>
      </p:sp>
      <p:sp>
        <p:nvSpPr>
          <p:cNvPr id="5" name="四角形: 角を丸くする 4"/>
          <p:cNvSpPr/>
          <p:nvPr/>
        </p:nvSpPr>
        <p:spPr>
          <a:xfrm>
            <a:off x="531666" y="2264967"/>
            <a:ext cx="2332281" cy="794645"/>
          </a:xfrm>
          <a:prstGeom prst="round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bg1"/>
                </a:solidFill>
                <a:latin typeface="+mj-ea"/>
                <a:ea typeface="+mj-ea"/>
              </a:rPr>
              <a:t>資本</a:t>
            </a:r>
          </a:p>
        </p:txBody>
      </p:sp>
      <p:sp>
        <p:nvSpPr>
          <p:cNvPr id="6" name="四角形: 角を丸くする 5"/>
          <p:cNvSpPr/>
          <p:nvPr/>
        </p:nvSpPr>
        <p:spPr>
          <a:xfrm>
            <a:off x="3463848" y="2264967"/>
            <a:ext cx="2332281" cy="794645"/>
          </a:xfrm>
          <a:prstGeom prst="round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bg1"/>
                </a:solidFill>
                <a:latin typeface="+mj-ea"/>
                <a:ea typeface="+mj-ea"/>
              </a:rPr>
              <a:t>労働</a:t>
            </a:r>
          </a:p>
        </p:txBody>
      </p:sp>
      <p:sp>
        <p:nvSpPr>
          <p:cNvPr id="9" name="四角形: 角を丸くする 8"/>
          <p:cNvSpPr/>
          <p:nvPr/>
        </p:nvSpPr>
        <p:spPr>
          <a:xfrm>
            <a:off x="6300192" y="2264967"/>
            <a:ext cx="2332281" cy="794645"/>
          </a:xfrm>
          <a:prstGeom prst="round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bg1"/>
                </a:solidFill>
                <a:latin typeface="+mj-ea"/>
                <a:ea typeface="+mj-ea"/>
              </a:rPr>
              <a:t>技術</a:t>
            </a:r>
          </a:p>
        </p:txBody>
      </p:sp>
      <p:sp>
        <p:nvSpPr>
          <p:cNvPr id="10" name="四角形: 角を丸くする 9"/>
          <p:cNvSpPr/>
          <p:nvPr/>
        </p:nvSpPr>
        <p:spPr>
          <a:xfrm>
            <a:off x="1403648" y="4293096"/>
            <a:ext cx="2380833" cy="794645"/>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bg1"/>
                </a:solidFill>
                <a:latin typeface="+mj-ea"/>
                <a:ea typeface="+mj-ea"/>
              </a:rPr>
              <a:t>需要（市場）</a:t>
            </a:r>
          </a:p>
        </p:txBody>
      </p:sp>
      <p:sp>
        <p:nvSpPr>
          <p:cNvPr id="11" name="四角形: 角を丸くする 10"/>
          <p:cNvSpPr/>
          <p:nvPr/>
        </p:nvSpPr>
        <p:spPr>
          <a:xfrm>
            <a:off x="5292080" y="4273176"/>
            <a:ext cx="2329075" cy="794645"/>
          </a:xfrm>
          <a:prstGeom prst="round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bg1"/>
                </a:solidFill>
                <a:latin typeface="+mj-ea"/>
                <a:ea typeface="+mj-ea"/>
              </a:rPr>
              <a:t>資源</a:t>
            </a:r>
          </a:p>
        </p:txBody>
      </p:sp>
      <p:sp>
        <p:nvSpPr>
          <p:cNvPr id="13" name="右大かっこ 12"/>
          <p:cNvSpPr/>
          <p:nvPr/>
        </p:nvSpPr>
        <p:spPr>
          <a:xfrm rot="16200000">
            <a:off x="4471105" y="-2048629"/>
            <a:ext cx="273799" cy="8424938"/>
          </a:xfrm>
          <a:prstGeom prst="rightBracket">
            <a:avLst/>
          </a:prstGeom>
          <a:ln w="508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latin typeface="+mj-ea"/>
              <a:ea typeface="+mj-ea"/>
            </a:endParaRPr>
          </a:p>
        </p:txBody>
      </p:sp>
      <p:sp>
        <p:nvSpPr>
          <p:cNvPr id="14" name="テキスト ボックス 13"/>
          <p:cNvSpPr txBox="1"/>
          <p:nvPr/>
        </p:nvSpPr>
        <p:spPr>
          <a:xfrm>
            <a:off x="-36512" y="1268760"/>
            <a:ext cx="9144000" cy="461665"/>
          </a:xfrm>
          <a:prstGeom prst="rect">
            <a:avLst/>
          </a:prstGeom>
          <a:noFill/>
        </p:spPr>
        <p:txBody>
          <a:bodyPr wrap="square" rtlCol="0">
            <a:spAutoFit/>
          </a:bodyPr>
          <a:lstStyle/>
          <a:p>
            <a:pPr algn="ctr"/>
            <a:r>
              <a:rPr lang="ja-JP" altLang="en-US" sz="2400" dirty="0">
                <a:solidFill>
                  <a:schemeClr val="accent6">
                    <a:lumMod val="75000"/>
                  </a:schemeClr>
                </a:solidFill>
                <a:latin typeface="+mj-ea"/>
                <a:ea typeface="+mj-ea"/>
              </a:rPr>
              <a:t>生産の</a:t>
            </a:r>
            <a:r>
              <a:rPr lang="ja-JP" altLang="en-US" sz="2400" b="0" dirty="0">
                <a:solidFill>
                  <a:schemeClr val="accent6">
                    <a:lumMod val="75000"/>
                  </a:schemeClr>
                </a:solidFill>
                <a:latin typeface="+mj-ea"/>
                <a:ea typeface="+mj-ea"/>
              </a:rPr>
              <a:t>三要素＝資本（モノ）　ｘ　労働（ヒト）　ｘ　技術（ワザ）</a:t>
            </a:r>
            <a:endParaRPr lang="en-US" altLang="ja-JP" sz="2400" b="0" dirty="0">
              <a:solidFill>
                <a:schemeClr val="accent6">
                  <a:lumMod val="75000"/>
                </a:schemeClr>
              </a:solidFill>
              <a:latin typeface="+mj-ea"/>
              <a:ea typeface="+mj-ea"/>
            </a:endParaRPr>
          </a:p>
        </p:txBody>
      </p:sp>
      <p:cxnSp>
        <p:nvCxnSpPr>
          <p:cNvPr id="16" name="直線コネクタ 15"/>
          <p:cNvCxnSpPr>
            <a:cxnSpLocks/>
          </p:cNvCxnSpPr>
          <p:nvPr/>
        </p:nvCxnSpPr>
        <p:spPr>
          <a:xfrm>
            <a:off x="4608004" y="1811342"/>
            <a:ext cx="0" cy="21559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2">
            <a:extLst>
              <a:ext uri="{FF2B5EF4-FFF2-40B4-BE49-F238E27FC236}">
                <a16:creationId xmlns:a16="http://schemas.microsoft.com/office/drawing/2014/main" id="{88422E95-5217-4AC3-B5F0-A30A87C1192E}"/>
              </a:ext>
            </a:extLst>
          </p:cNvPr>
          <p:cNvSpPr txBox="1">
            <a:spLocks noChangeArrowheads="1"/>
          </p:cNvSpPr>
          <p:nvPr/>
        </p:nvSpPr>
        <p:spPr bwMode="auto">
          <a:xfrm>
            <a:off x="539552" y="5589240"/>
            <a:ext cx="8064896" cy="93610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200" b="0" dirty="0">
                <a:latin typeface="+mj-ea"/>
                <a:ea typeface="+mj-ea"/>
              </a:rPr>
              <a:t>経済の五要素について、国内で賄えれば賄えるほど、国民の効用は高まる。生産の三要素は、四つの投資によってしか強化されない。</a:t>
            </a:r>
            <a:endParaRPr lang="en-US" altLang="ja-JP" sz="2200" b="0" dirty="0">
              <a:solidFill>
                <a:srgbClr val="FF0000"/>
              </a:solidFill>
              <a:latin typeface="+mj-ea"/>
              <a:ea typeface="+mj-ea"/>
            </a:endParaRPr>
          </a:p>
        </p:txBody>
      </p:sp>
    </p:spTree>
    <p:extLst>
      <p:ext uri="{BB962C8B-B14F-4D97-AF65-F5344CB8AC3E}">
        <p14:creationId xmlns:p14="http://schemas.microsoft.com/office/powerpoint/2010/main" val="478477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角丸四角形 26"/>
          <p:cNvSpPr/>
          <p:nvPr/>
        </p:nvSpPr>
        <p:spPr>
          <a:xfrm>
            <a:off x="755576" y="2921750"/>
            <a:ext cx="3384376" cy="1008112"/>
          </a:xfrm>
          <a:prstGeom prst="round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3600" b="0" i="0" u="none" strike="noStrike" kern="0" cap="none" spc="0" normalizeH="0" baseline="0" noProof="0" dirty="0">
                <a:ln>
                  <a:noFill/>
                </a:ln>
                <a:solidFill>
                  <a:prstClr val="black"/>
                </a:solidFill>
                <a:effectLst/>
                <a:uLnTx/>
                <a:uFillTx/>
                <a:latin typeface="+mj-ea"/>
                <a:ea typeface="+mj-ea"/>
                <a:cs typeface="+mn-cs"/>
              </a:rPr>
              <a:t>生産活動</a:t>
            </a:r>
          </a:p>
        </p:txBody>
      </p:sp>
      <p:sp>
        <p:nvSpPr>
          <p:cNvPr id="29" name="正方形/長方形 28"/>
          <p:cNvSpPr/>
          <p:nvPr/>
        </p:nvSpPr>
        <p:spPr>
          <a:xfrm>
            <a:off x="863588" y="1697614"/>
            <a:ext cx="1476164" cy="456234"/>
          </a:xfrm>
          <a:prstGeom prst="rect">
            <a:avLst/>
          </a:prstGeom>
          <a:solidFill>
            <a:sysClr val="windowText" lastClr="000000"/>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000" b="0" i="0" u="none" strike="noStrike" kern="0" cap="none" spc="0" normalizeH="0" baseline="0" noProof="0" dirty="0">
                <a:ln>
                  <a:noFill/>
                </a:ln>
                <a:solidFill>
                  <a:prstClr val="white"/>
                </a:solidFill>
                <a:effectLst/>
                <a:uLnTx/>
                <a:uFillTx/>
                <a:latin typeface="+mj-ea"/>
                <a:ea typeface="+mj-ea"/>
                <a:cs typeface="+mn-cs"/>
              </a:rPr>
              <a:t>土地</a:t>
            </a:r>
          </a:p>
        </p:txBody>
      </p:sp>
      <p:sp>
        <p:nvSpPr>
          <p:cNvPr id="30" name="正方形/長方形 29"/>
          <p:cNvSpPr/>
          <p:nvPr/>
        </p:nvSpPr>
        <p:spPr>
          <a:xfrm>
            <a:off x="2555776" y="1697614"/>
            <a:ext cx="1476164" cy="456234"/>
          </a:xfrm>
          <a:prstGeom prst="rect">
            <a:avLst/>
          </a:prstGeom>
          <a:solidFill>
            <a:sysClr val="windowText" lastClr="000000"/>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000" b="0" i="0" u="none" strike="noStrike" kern="0" cap="none" spc="0" normalizeH="0" baseline="0" noProof="0" dirty="0">
                <a:ln>
                  <a:noFill/>
                </a:ln>
                <a:solidFill>
                  <a:prstClr val="white"/>
                </a:solidFill>
                <a:effectLst/>
                <a:uLnTx/>
                <a:uFillTx/>
                <a:latin typeface="+mj-ea"/>
                <a:ea typeface="+mj-ea"/>
                <a:cs typeface="+mn-cs"/>
              </a:rPr>
              <a:t>労働</a:t>
            </a:r>
          </a:p>
        </p:txBody>
      </p:sp>
      <p:sp>
        <p:nvSpPr>
          <p:cNvPr id="33" name="下矢印 32"/>
          <p:cNvSpPr/>
          <p:nvPr/>
        </p:nvSpPr>
        <p:spPr>
          <a:xfrm>
            <a:off x="2257663" y="4058984"/>
            <a:ext cx="380202" cy="432048"/>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mj-ea"/>
              <a:ea typeface="+mj-ea"/>
              <a:cs typeface="+mn-cs"/>
            </a:endParaRPr>
          </a:p>
        </p:txBody>
      </p:sp>
      <p:sp>
        <p:nvSpPr>
          <p:cNvPr id="34" name="正方形/長方形 33"/>
          <p:cNvSpPr/>
          <p:nvPr/>
        </p:nvSpPr>
        <p:spPr>
          <a:xfrm>
            <a:off x="863588" y="4613938"/>
            <a:ext cx="3168352" cy="482946"/>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400" b="0" i="0" u="none" strike="noStrike" kern="0" cap="none" spc="0" normalizeH="0" baseline="0" noProof="0" dirty="0">
                <a:ln>
                  <a:noFill/>
                </a:ln>
                <a:solidFill>
                  <a:prstClr val="black"/>
                </a:solidFill>
                <a:effectLst/>
                <a:uLnTx/>
                <a:uFillTx/>
                <a:latin typeface="+mj-ea"/>
                <a:ea typeface="+mj-ea"/>
                <a:cs typeface="+mn-cs"/>
              </a:rPr>
              <a:t>生産物</a:t>
            </a:r>
          </a:p>
        </p:txBody>
      </p:sp>
      <p:sp>
        <p:nvSpPr>
          <p:cNvPr id="35" name="下矢印 34"/>
          <p:cNvSpPr/>
          <p:nvPr/>
        </p:nvSpPr>
        <p:spPr>
          <a:xfrm>
            <a:off x="2257663" y="5226006"/>
            <a:ext cx="380202" cy="432048"/>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mj-ea"/>
              <a:ea typeface="+mj-ea"/>
              <a:cs typeface="+mn-cs"/>
            </a:endParaRPr>
          </a:p>
        </p:txBody>
      </p:sp>
      <p:sp>
        <p:nvSpPr>
          <p:cNvPr id="36" name="正方形/長方形 35"/>
          <p:cNvSpPr/>
          <p:nvPr/>
        </p:nvSpPr>
        <p:spPr>
          <a:xfrm>
            <a:off x="863588" y="5751172"/>
            <a:ext cx="3168352" cy="482946"/>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400" b="0" i="0" u="none" strike="noStrike" kern="0" cap="none" spc="0" normalizeH="0" baseline="0" noProof="0" dirty="0">
                <a:ln>
                  <a:noFill/>
                </a:ln>
                <a:solidFill>
                  <a:prstClr val="black"/>
                </a:solidFill>
                <a:effectLst/>
                <a:uLnTx/>
                <a:uFillTx/>
                <a:latin typeface="+mj-ea"/>
                <a:ea typeface="+mj-ea"/>
                <a:cs typeface="+mn-cs"/>
              </a:rPr>
              <a:t>消費</a:t>
            </a:r>
          </a:p>
        </p:txBody>
      </p:sp>
      <p:cxnSp>
        <p:nvCxnSpPr>
          <p:cNvPr id="45" name="直線コネクタ 44"/>
          <p:cNvCxnSpPr/>
          <p:nvPr/>
        </p:nvCxnSpPr>
        <p:spPr>
          <a:xfrm flipH="1">
            <a:off x="4896036" y="4846714"/>
            <a:ext cx="432048" cy="0"/>
          </a:xfrm>
          <a:prstGeom prst="line">
            <a:avLst/>
          </a:prstGeom>
          <a:noFill/>
          <a:ln w="101600" cap="flat" cmpd="sng" algn="ctr">
            <a:solidFill>
              <a:srgbClr val="4F81BD">
                <a:shade val="95000"/>
                <a:satMod val="105000"/>
              </a:srgbClr>
            </a:solidFill>
            <a:prstDash val="solid"/>
          </a:ln>
          <a:effectLst/>
        </p:spPr>
      </p:cxnSp>
      <p:cxnSp>
        <p:nvCxnSpPr>
          <p:cNvPr id="46" name="直線コネクタ 45"/>
          <p:cNvCxnSpPr/>
          <p:nvPr/>
        </p:nvCxnSpPr>
        <p:spPr>
          <a:xfrm flipH="1">
            <a:off x="4906085" y="1780177"/>
            <a:ext cx="11239" cy="3085789"/>
          </a:xfrm>
          <a:prstGeom prst="line">
            <a:avLst/>
          </a:prstGeom>
          <a:noFill/>
          <a:ln w="101600" cap="flat" cmpd="sng" algn="ctr">
            <a:solidFill>
              <a:srgbClr val="4F81BD">
                <a:shade val="95000"/>
                <a:satMod val="105000"/>
              </a:srgbClr>
            </a:solidFill>
            <a:prstDash val="solid"/>
          </a:ln>
          <a:effectLst/>
        </p:spPr>
      </p:cxnSp>
      <p:cxnSp>
        <p:nvCxnSpPr>
          <p:cNvPr id="47" name="直線コネクタ 46"/>
          <p:cNvCxnSpPr/>
          <p:nvPr/>
        </p:nvCxnSpPr>
        <p:spPr>
          <a:xfrm flipH="1">
            <a:off x="4949978" y="1841630"/>
            <a:ext cx="432048" cy="0"/>
          </a:xfrm>
          <a:prstGeom prst="line">
            <a:avLst/>
          </a:prstGeom>
          <a:noFill/>
          <a:ln w="101600" cap="flat" cmpd="sng" algn="ctr">
            <a:solidFill>
              <a:srgbClr val="4F81BD">
                <a:shade val="95000"/>
                <a:satMod val="105000"/>
              </a:srgbClr>
            </a:solidFill>
            <a:prstDash val="solid"/>
            <a:headEnd type="triangle"/>
          </a:ln>
          <a:effectLst/>
        </p:spPr>
      </p:cxnSp>
      <p:sp>
        <p:nvSpPr>
          <p:cNvPr id="49" name="正方形/長方形 48"/>
          <p:cNvSpPr/>
          <p:nvPr/>
        </p:nvSpPr>
        <p:spPr>
          <a:xfrm>
            <a:off x="1432101" y="1124744"/>
            <a:ext cx="2031326" cy="461665"/>
          </a:xfrm>
          <a:prstGeom prst="rect">
            <a:avLst/>
          </a:prstGeom>
        </p:spPr>
        <p:txBody>
          <a:bodyPr wrap="none">
            <a:spAutoFit/>
          </a:bodyPr>
          <a:lstStyle/>
          <a:p>
            <a:pPr algn="ctr" fontAlgn="auto">
              <a:spcBef>
                <a:spcPts val="0"/>
              </a:spcBef>
              <a:spcAft>
                <a:spcPts val="0"/>
              </a:spcAft>
            </a:pPr>
            <a:r>
              <a:rPr lang="en-US" altLang="ja-JP" sz="2400" b="0" dirty="0">
                <a:solidFill>
                  <a:prstClr val="black"/>
                </a:solidFill>
                <a:latin typeface="+mj-ea"/>
                <a:ea typeface="+mj-ea"/>
              </a:rPr>
              <a:t>【</a:t>
            </a:r>
            <a:r>
              <a:rPr lang="ja-JP" altLang="en-US" sz="2400" b="0" dirty="0">
                <a:solidFill>
                  <a:prstClr val="black"/>
                </a:solidFill>
                <a:latin typeface="+mj-ea"/>
                <a:ea typeface="+mj-ea"/>
              </a:rPr>
              <a:t>産業革命前</a:t>
            </a:r>
            <a:r>
              <a:rPr lang="en-US" altLang="ja-JP" sz="2400" b="0" dirty="0">
                <a:solidFill>
                  <a:prstClr val="black"/>
                </a:solidFill>
                <a:latin typeface="+mj-ea"/>
                <a:ea typeface="+mj-ea"/>
              </a:rPr>
              <a:t>】</a:t>
            </a:r>
            <a:endParaRPr lang="ja-JP" altLang="en-US" sz="2400" b="0" dirty="0">
              <a:solidFill>
                <a:prstClr val="black"/>
              </a:solidFill>
              <a:latin typeface="+mj-ea"/>
              <a:ea typeface="+mj-ea"/>
            </a:endParaRPr>
          </a:p>
        </p:txBody>
      </p:sp>
      <p:sp>
        <p:nvSpPr>
          <p:cNvPr id="51" name="下矢印 50"/>
          <p:cNvSpPr/>
          <p:nvPr/>
        </p:nvSpPr>
        <p:spPr>
          <a:xfrm>
            <a:off x="3157763" y="2282970"/>
            <a:ext cx="380202" cy="432048"/>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mj-ea"/>
              <a:ea typeface="+mj-ea"/>
              <a:cs typeface="+mn-cs"/>
            </a:endParaRPr>
          </a:p>
        </p:txBody>
      </p:sp>
      <p:sp>
        <p:nvSpPr>
          <p:cNvPr id="52" name="下矢印 51"/>
          <p:cNvSpPr/>
          <p:nvPr/>
        </p:nvSpPr>
        <p:spPr>
          <a:xfrm>
            <a:off x="1411738" y="2282970"/>
            <a:ext cx="380202" cy="432048"/>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mj-ea"/>
              <a:ea typeface="+mj-ea"/>
              <a:cs typeface="+mn-cs"/>
            </a:endParaRPr>
          </a:p>
        </p:txBody>
      </p:sp>
      <p:sp>
        <p:nvSpPr>
          <p:cNvPr id="53" name="角丸四角形 52"/>
          <p:cNvSpPr/>
          <p:nvPr/>
        </p:nvSpPr>
        <p:spPr>
          <a:xfrm>
            <a:off x="5220072" y="2921750"/>
            <a:ext cx="3384376" cy="1008112"/>
          </a:xfrm>
          <a:prstGeom prst="round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3600" b="0" i="0" u="none" strike="noStrike" kern="0" cap="none" spc="0" normalizeH="0" baseline="0" noProof="0" dirty="0">
                <a:ln>
                  <a:noFill/>
                </a:ln>
                <a:solidFill>
                  <a:prstClr val="black"/>
                </a:solidFill>
                <a:effectLst/>
                <a:uLnTx/>
                <a:uFillTx/>
                <a:latin typeface="+mj-ea"/>
                <a:ea typeface="+mj-ea"/>
                <a:cs typeface="+mn-cs"/>
              </a:rPr>
              <a:t>生産活動</a:t>
            </a:r>
          </a:p>
        </p:txBody>
      </p:sp>
      <p:sp>
        <p:nvSpPr>
          <p:cNvPr id="54" name="下矢印 53"/>
          <p:cNvSpPr/>
          <p:nvPr/>
        </p:nvSpPr>
        <p:spPr>
          <a:xfrm>
            <a:off x="6722159" y="4058984"/>
            <a:ext cx="380202" cy="432048"/>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mj-ea"/>
              <a:ea typeface="+mj-ea"/>
              <a:cs typeface="+mn-cs"/>
            </a:endParaRPr>
          </a:p>
        </p:txBody>
      </p:sp>
      <p:sp>
        <p:nvSpPr>
          <p:cNvPr id="55" name="正方形/長方形 54"/>
          <p:cNvSpPr/>
          <p:nvPr/>
        </p:nvSpPr>
        <p:spPr>
          <a:xfrm>
            <a:off x="5328084" y="4613938"/>
            <a:ext cx="3168352" cy="482946"/>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400" b="0" i="0" u="none" strike="noStrike" kern="0" cap="none" spc="0" normalizeH="0" baseline="0" noProof="0" dirty="0">
                <a:ln>
                  <a:noFill/>
                </a:ln>
                <a:solidFill>
                  <a:prstClr val="black"/>
                </a:solidFill>
                <a:effectLst/>
                <a:uLnTx/>
                <a:uFillTx/>
                <a:latin typeface="+mj-ea"/>
                <a:ea typeface="+mj-ea"/>
                <a:cs typeface="+mn-cs"/>
              </a:rPr>
              <a:t>生産物</a:t>
            </a:r>
          </a:p>
        </p:txBody>
      </p:sp>
      <p:sp>
        <p:nvSpPr>
          <p:cNvPr id="56" name="下矢印 55"/>
          <p:cNvSpPr/>
          <p:nvPr/>
        </p:nvSpPr>
        <p:spPr>
          <a:xfrm>
            <a:off x="6722159" y="5226006"/>
            <a:ext cx="380202" cy="432048"/>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mj-ea"/>
              <a:ea typeface="+mj-ea"/>
              <a:cs typeface="+mn-cs"/>
            </a:endParaRPr>
          </a:p>
        </p:txBody>
      </p:sp>
      <p:sp>
        <p:nvSpPr>
          <p:cNvPr id="57" name="正方形/長方形 56"/>
          <p:cNvSpPr/>
          <p:nvPr/>
        </p:nvSpPr>
        <p:spPr>
          <a:xfrm>
            <a:off x="5328084" y="5751172"/>
            <a:ext cx="3168352" cy="482946"/>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400" b="0" i="0" u="none" strike="noStrike" kern="0" cap="none" spc="0" normalizeH="0" baseline="0" noProof="0" dirty="0">
                <a:ln>
                  <a:noFill/>
                </a:ln>
                <a:solidFill>
                  <a:prstClr val="black"/>
                </a:solidFill>
                <a:effectLst/>
                <a:uLnTx/>
                <a:uFillTx/>
                <a:latin typeface="+mj-ea"/>
                <a:ea typeface="+mj-ea"/>
                <a:cs typeface="+mn-cs"/>
              </a:rPr>
              <a:t>消費</a:t>
            </a:r>
          </a:p>
        </p:txBody>
      </p:sp>
      <p:sp>
        <p:nvSpPr>
          <p:cNvPr id="48" name="円/楕円 47"/>
          <p:cNvSpPr/>
          <p:nvPr/>
        </p:nvSpPr>
        <p:spPr>
          <a:xfrm>
            <a:off x="7846132" y="3191780"/>
            <a:ext cx="1224136" cy="468052"/>
          </a:xfrm>
          <a:prstGeom prst="ellipse">
            <a:avLst/>
          </a:prstGeom>
          <a:solidFill>
            <a:srgbClr val="FF0000"/>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400" b="0" i="0" u="none" strike="noStrike" kern="0" cap="none" spc="0" normalizeH="0" baseline="0" noProof="0" dirty="0">
                <a:ln>
                  <a:noFill/>
                </a:ln>
                <a:solidFill>
                  <a:schemeClr val="bg1"/>
                </a:solidFill>
                <a:effectLst/>
                <a:uLnTx/>
                <a:uFillTx/>
                <a:latin typeface="+mj-ea"/>
                <a:ea typeface="+mj-ea"/>
                <a:cs typeface="+mn-cs"/>
              </a:rPr>
              <a:t>技術</a:t>
            </a:r>
          </a:p>
        </p:txBody>
      </p:sp>
      <p:sp>
        <p:nvSpPr>
          <p:cNvPr id="60" name="正方形/長方形 59"/>
          <p:cNvSpPr/>
          <p:nvPr/>
        </p:nvSpPr>
        <p:spPr>
          <a:xfrm>
            <a:off x="5436096" y="1697614"/>
            <a:ext cx="1476164" cy="456234"/>
          </a:xfrm>
          <a:prstGeom prst="rect">
            <a:avLst/>
          </a:prstGeom>
          <a:solidFill>
            <a:sysClr val="windowText" lastClr="000000"/>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000" b="0" i="0" u="none" strike="noStrike" kern="0" cap="none" spc="0" normalizeH="0" baseline="0" noProof="0" dirty="0">
                <a:ln>
                  <a:noFill/>
                </a:ln>
                <a:solidFill>
                  <a:prstClr val="white"/>
                </a:solidFill>
                <a:effectLst/>
                <a:uLnTx/>
                <a:uFillTx/>
                <a:latin typeface="+mj-ea"/>
                <a:ea typeface="+mj-ea"/>
                <a:cs typeface="+mn-cs"/>
              </a:rPr>
              <a:t>資本</a:t>
            </a:r>
          </a:p>
        </p:txBody>
      </p:sp>
      <p:sp>
        <p:nvSpPr>
          <p:cNvPr id="61" name="正方形/長方形 60"/>
          <p:cNvSpPr/>
          <p:nvPr/>
        </p:nvSpPr>
        <p:spPr>
          <a:xfrm>
            <a:off x="7128284" y="1697614"/>
            <a:ext cx="1476164" cy="456234"/>
          </a:xfrm>
          <a:prstGeom prst="rect">
            <a:avLst/>
          </a:prstGeom>
          <a:solidFill>
            <a:sysClr val="windowText" lastClr="000000"/>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000" b="0" i="0" u="none" strike="noStrike" kern="0" cap="none" spc="0" normalizeH="0" baseline="0" noProof="0" dirty="0">
                <a:ln>
                  <a:noFill/>
                </a:ln>
                <a:solidFill>
                  <a:prstClr val="white"/>
                </a:solidFill>
                <a:effectLst/>
                <a:uLnTx/>
                <a:uFillTx/>
                <a:latin typeface="+mj-ea"/>
                <a:ea typeface="+mj-ea"/>
                <a:cs typeface="+mn-cs"/>
              </a:rPr>
              <a:t>労働</a:t>
            </a:r>
          </a:p>
        </p:txBody>
      </p:sp>
      <p:sp>
        <p:nvSpPr>
          <p:cNvPr id="62" name="下矢印 61"/>
          <p:cNvSpPr/>
          <p:nvPr/>
        </p:nvSpPr>
        <p:spPr>
          <a:xfrm>
            <a:off x="7730271" y="2282970"/>
            <a:ext cx="380202" cy="432048"/>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mj-ea"/>
              <a:ea typeface="+mj-ea"/>
              <a:cs typeface="+mn-cs"/>
            </a:endParaRPr>
          </a:p>
        </p:txBody>
      </p:sp>
      <p:sp>
        <p:nvSpPr>
          <p:cNvPr id="63" name="下矢印 62"/>
          <p:cNvSpPr/>
          <p:nvPr/>
        </p:nvSpPr>
        <p:spPr>
          <a:xfrm>
            <a:off x="5984246" y="2282970"/>
            <a:ext cx="380202" cy="432048"/>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mj-ea"/>
              <a:ea typeface="+mj-ea"/>
              <a:cs typeface="+mn-cs"/>
            </a:endParaRPr>
          </a:p>
        </p:txBody>
      </p:sp>
      <p:sp>
        <p:nvSpPr>
          <p:cNvPr id="65" name="正方形/長方形 64"/>
          <p:cNvSpPr/>
          <p:nvPr/>
        </p:nvSpPr>
        <p:spPr>
          <a:xfrm>
            <a:off x="5920467" y="1124744"/>
            <a:ext cx="2031325" cy="461665"/>
          </a:xfrm>
          <a:prstGeom prst="rect">
            <a:avLst/>
          </a:prstGeom>
        </p:spPr>
        <p:txBody>
          <a:bodyPr wrap="none">
            <a:spAutoFit/>
          </a:bodyPr>
          <a:lstStyle/>
          <a:p>
            <a:pPr algn="ctr" fontAlgn="auto">
              <a:spcBef>
                <a:spcPts val="0"/>
              </a:spcBef>
              <a:spcAft>
                <a:spcPts val="0"/>
              </a:spcAft>
            </a:pPr>
            <a:r>
              <a:rPr lang="en-US" altLang="ja-JP" sz="2400" b="0" dirty="0">
                <a:solidFill>
                  <a:prstClr val="black"/>
                </a:solidFill>
                <a:latin typeface="+mj-ea"/>
                <a:ea typeface="+mj-ea"/>
              </a:rPr>
              <a:t>【</a:t>
            </a:r>
            <a:r>
              <a:rPr lang="ja-JP" altLang="en-US" sz="2400" b="0" dirty="0">
                <a:solidFill>
                  <a:prstClr val="black"/>
                </a:solidFill>
                <a:latin typeface="+mj-ea"/>
                <a:ea typeface="+mj-ea"/>
              </a:rPr>
              <a:t>産業革命後</a:t>
            </a:r>
            <a:r>
              <a:rPr lang="en-US" altLang="ja-JP" sz="2400" b="0" dirty="0">
                <a:solidFill>
                  <a:prstClr val="black"/>
                </a:solidFill>
                <a:latin typeface="+mj-ea"/>
                <a:ea typeface="+mj-ea"/>
              </a:rPr>
              <a:t>】</a:t>
            </a:r>
            <a:endParaRPr lang="ja-JP" altLang="en-US" sz="2400" b="0" dirty="0">
              <a:solidFill>
                <a:prstClr val="black"/>
              </a:solidFill>
              <a:latin typeface="+mj-ea"/>
              <a:ea typeface="+mj-ea"/>
            </a:endParaRPr>
          </a:p>
        </p:txBody>
      </p:sp>
      <p:sp>
        <p:nvSpPr>
          <p:cNvPr id="66" name="Rectangle 2"/>
          <p:cNvSpPr txBox="1">
            <a:spLocks noChangeArrowheads="1"/>
          </p:cNvSpPr>
          <p:nvPr/>
        </p:nvSpPr>
        <p:spPr bwMode="auto">
          <a:xfrm>
            <a:off x="76200" y="30480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産業革命と生産要素</a:t>
            </a:r>
          </a:p>
        </p:txBody>
      </p:sp>
      <p:sp>
        <p:nvSpPr>
          <p:cNvPr id="3" name="正方形/長方形 2"/>
          <p:cNvSpPr/>
          <p:nvPr/>
        </p:nvSpPr>
        <p:spPr>
          <a:xfrm>
            <a:off x="115679" y="6433796"/>
            <a:ext cx="3448209" cy="276999"/>
          </a:xfrm>
          <a:prstGeom prst="rect">
            <a:avLst/>
          </a:prstGeom>
        </p:spPr>
        <p:txBody>
          <a:bodyPr wrap="square">
            <a:spAutoFit/>
          </a:bodyPr>
          <a:lstStyle/>
          <a:p>
            <a:pPr algn="just">
              <a:spcAft>
                <a:spcPts val="0"/>
              </a:spcAft>
            </a:pPr>
            <a:r>
              <a:rPr lang="ja-JP" altLang="ja-JP" sz="1200" b="0" kern="0" dirty="0">
                <a:latin typeface="+mj-ea"/>
                <a:ea typeface="+mj-ea"/>
                <a:cs typeface="Times New Roman" panose="02020603050405020304" pitchFamily="18" charset="0"/>
              </a:rPr>
              <a:t>出典：井上智洋 駒澤大学経済学部専任講師</a:t>
            </a:r>
            <a:endParaRPr lang="ja-JP" altLang="ja-JP" sz="1200" b="0" kern="100" dirty="0">
              <a:latin typeface="+mj-ea"/>
              <a:ea typeface="+mj-ea"/>
              <a:cs typeface="Times New Roman" panose="02020603050405020304" pitchFamily="18" charset="0"/>
            </a:endParaRPr>
          </a:p>
        </p:txBody>
      </p:sp>
    </p:spTree>
    <p:extLst>
      <p:ext uri="{BB962C8B-B14F-4D97-AF65-F5344CB8AC3E}">
        <p14:creationId xmlns:p14="http://schemas.microsoft.com/office/powerpoint/2010/main" val="230764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4" grpId="0" animBg="1"/>
      <p:bldP spid="55" grpId="0" animBg="1"/>
      <p:bldP spid="56" grpId="0" animBg="1"/>
      <p:bldP spid="57" grpId="0" animBg="1"/>
      <p:bldP spid="48" grpId="0" animBg="1"/>
      <p:bldP spid="60" grpId="0" animBg="1"/>
      <p:bldP spid="61" grpId="0" animBg="1"/>
      <p:bldP spid="62" grpId="0" animBg="1"/>
      <p:bldP spid="63" grpId="0" animBg="1"/>
      <p:bldP spid="6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84353AC-2BB7-17A3-942F-B8FF6D7D63E6}"/>
              </a:ext>
            </a:extLst>
          </p:cNvPr>
          <p:cNvSpPr>
            <a:spLocks noGrp="1"/>
          </p:cNvSpPr>
          <p:nvPr>
            <p:ph type="sldNum" sz="quarter" idx="12"/>
          </p:nvPr>
        </p:nvSpPr>
        <p:spPr/>
        <p:txBody>
          <a:bodyPr/>
          <a:lstStyle/>
          <a:p>
            <a:pPr>
              <a:defRPr/>
            </a:pPr>
            <a:fld id="{862C3824-94A6-4F70-80F0-D4E12E8D9E0B}" type="slidenum">
              <a:rPr lang="en-US" altLang="ja-JP" smtClean="0"/>
              <a:pPr>
                <a:defRPr/>
              </a:pPr>
              <a:t>9</a:t>
            </a:fld>
            <a:endParaRPr lang="en-US" altLang="ja-JP" dirty="0"/>
          </a:p>
        </p:txBody>
      </p:sp>
      <p:sp>
        <p:nvSpPr>
          <p:cNvPr id="3" name="Rectangle 2">
            <a:extLst>
              <a:ext uri="{FF2B5EF4-FFF2-40B4-BE49-F238E27FC236}">
                <a16:creationId xmlns:a16="http://schemas.microsoft.com/office/drawing/2014/main" id="{F81E516C-4C49-CDEB-8764-F23CB2A99C8A}"/>
              </a:ext>
            </a:extLst>
          </p:cNvPr>
          <p:cNvSpPr txBox="1">
            <a:spLocks noChangeArrowheads="1"/>
          </p:cNvSpPr>
          <p:nvPr/>
        </p:nvSpPr>
        <p:spPr bwMode="auto">
          <a:xfrm>
            <a:off x="0" y="188640"/>
            <a:ext cx="817240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日本の投資総額（名目値、兆円）</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4" name="Text Box 2">
            <a:extLst>
              <a:ext uri="{FF2B5EF4-FFF2-40B4-BE49-F238E27FC236}">
                <a16:creationId xmlns:a16="http://schemas.microsoft.com/office/drawing/2014/main" id="{B0DD51C5-436D-F85A-A289-F6A38EDC3C17}"/>
              </a:ext>
            </a:extLst>
          </p:cNvPr>
          <p:cNvSpPr txBox="1">
            <a:spLocks noChangeArrowheads="1"/>
          </p:cNvSpPr>
          <p:nvPr/>
        </p:nvSpPr>
        <p:spPr bwMode="auto">
          <a:xfrm>
            <a:off x="107504" y="6453336"/>
            <a:ext cx="27363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r>
              <a:rPr kumimoji="0" lang="ja-JP" altLang="en-US" sz="1200" dirty="0">
                <a:latin typeface="+mj-ea"/>
                <a:ea typeface="+mj-ea"/>
              </a:rPr>
              <a:t>出典：内閣府「国民経済計算」</a:t>
            </a:r>
            <a:endParaRPr kumimoji="0" lang="en-US" altLang="ja-JP" sz="1200" dirty="0">
              <a:latin typeface="+mj-ea"/>
              <a:ea typeface="+mj-ea"/>
            </a:endParaRPr>
          </a:p>
        </p:txBody>
      </p:sp>
      <p:graphicFrame>
        <p:nvGraphicFramePr>
          <p:cNvPr id="6" name="グラフ 5">
            <a:extLst>
              <a:ext uri="{FF2B5EF4-FFF2-40B4-BE49-F238E27FC236}">
                <a16:creationId xmlns:a16="http://schemas.microsoft.com/office/drawing/2014/main" id="{865A5806-30E9-61BA-6FDC-EC5CAF52E982}"/>
              </a:ext>
            </a:extLst>
          </p:cNvPr>
          <p:cNvGraphicFramePr>
            <a:graphicFrameLocks/>
          </p:cNvGraphicFramePr>
          <p:nvPr/>
        </p:nvGraphicFramePr>
        <p:xfrm>
          <a:off x="251520" y="1124744"/>
          <a:ext cx="8712968" cy="5256584"/>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直線矢印コネクタ 7">
            <a:extLst>
              <a:ext uri="{FF2B5EF4-FFF2-40B4-BE49-F238E27FC236}">
                <a16:creationId xmlns:a16="http://schemas.microsoft.com/office/drawing/2014/main" id="{AB96E2B3-ED1C-5384-DB34-983AF00533F8}"/>
              </a:ext>
            </a:extLst>
          </p:cNvPr>
          <p:cNvCxnSpPr>
            <a:cxnSpLocks/>
          </p:cNvCxnSpPr>
          <p:nvPr/>
        </p:nvCxnSpPr>
        <p:spPr>
          <a:xfrm flipV="1">
            <a:off x="7452320" y="1484784"/>
            <a:ext cx="1224136" cy="7920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4660440"/>
      </p:ext>
    </p:extLst>
  </p:cSld>
  <p:clrMapOvr>
    <a:masterClrMapping/>
  </p:clrMapOvr>
</p:sld>
</file>

<file path=ppt/theme/theme1.xml><?xml version="1.0" encoding="utf-8"?>
<a:theme xmlns:a="http://schemas.openxmlformats.org/drawingml/2006/main" name="標準デザイン">
  <a:themeElements>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標準デザイ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84417</TotalTime>
  <Words>739</Words>
  <Application>Microsoft Office PowerPoint</Application>
  <PresentationFormat>画面に合わせる (4:3)</PresentationFormat>
  <Paragraphs>119</Paragraphs>
  <Slides>17</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17</vt:i4>
      </vt:variant>
    </vt:vector>
  </HeadingPairs>
  <TitlesOfParts>
    <vt:vector size="23" baseType="lpstr">
      <vt:lpstr>AR P丸ゴシック体E</vt:lpstr>
      <vt:lpstr>AR P教科書体M</vt:lpstr>
      <vt:lpstr>ＭＳ 明朝</vt:lpstr>
      <vt:lpstr>Arial</vt:lpstr>
      <vt:lpstr>Times New Roman</vt:lpstr>
      <vt:lpstr>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Takashi Nakamura</dc:creator>
  <cp:lastModifiedBy>貴司 中村</cp:lastModifiedBy>
  <cp:revision>5913</cp:revision>
  <dcterms:created xsi:type="dcterms:W3CDTF">2008-05-27T12:22:53Z</dcterms:created>
  <dcterms:modified xsi:type="dcterms:W3CDTF">2026-07-09T07:03:00Z</dcterms:modified>
</cp:coreProperties>
</file>