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368" r:id="rId2"/>
    <p:sldId id="3035" r:id="rId3"/>
    <p:sldId id="3036" r:id="rId4"/>
    <p:sldId id="1176" r:id="rId5"/>
    <p:sldId id="1177" r:id="rId6"/>
    <p:sldId id="3034" r:id="rId7"/>
    <p:sldId id="3037" r:id="rId8"/>
    <p:sldId id="3033" r:id="rId9"/>
    <p:sldId id="2998" r:id="rId10"/>
    <p:sldId id="907" r:id="rId11"/>
    <p:sldId id="3031" r:id="rId12"/>
    <p:sldId id="3032" r:id="rId13"/>
    <p:sldId id="2620" r:id="rId14"/>
    <p:sldId id="3023" r:id="rId15"/>
    <p:sldId id="523" r:id="rId16"/>
  </p:sldIdLst>
  <p:sldSz cx="9144000" cy="6858000" type="screen4x3"/>
  <p:notesSz cx="6669088" cy="9926638"/>
  <p:defaultTextStyle>
    <a:defPPr>
      <a:defRPr lang="ja-JP"/>
    </a:defPPr>
    <a:lvl1pPr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中村 貴司" initials="中村" lastIdx="3" clrIdx="0">
    <p:extLst>
      <p:ext uri="{19B8F6BF-5375-455C-9EA6-DF929625EA0E}">
        <p15:presenceInfo xmlns:p15="http://schemas.microsoft.com/office/powerpoint/2012/main" userId="b97268ff653fac1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B68"/>
    <a:srgbClr val="FF6600"/>
    <a:srgbClr val="990033"/>
    <a:srgbClr val="CC6600"/>
    <a:srgbClr val="CC9900"/>
    <a:srgbClr val="FF0000"/>
    <a:srgbClr val="99EB35"/>
    <a:srgbClr val="FF3399"/>
    <a:srgbClr val="91BD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4476" autoAdjust="0"/>
  </p:normalViewPr>
  <p:slideViewPr>
    <p:cSldViewPr>
      <p:cViewPr varScale="1">
        <p:scale>
          <a:sx n="95" d="100"/>
          <a:sy n="95" d="100"/>
        </p:scale>
        <p:origin x="118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2"/>
          <c:order val="0"/>
          <c:tx>
            <c:strRef>
              <c:f>Sheet1!$J$1</c:f>
              <c:strCache>
                <c:ptCount val="1"/>
                <c:pt idx="0">
                  <c:v>政府の長期債務残高（兆円、左軸）</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B4F-47BE-B52A-D64E3878BE0B}"/>
                </c:ext>
              </c:extLst>
            </c:dLbl>
            <c:dLbl>
              <c:idx val="5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B4F-47BE-B52A-D64E3878BE0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Sheet1!$G$2:$G$57</c:f>
              <c:strCache>
                <c:ptCount val="56"/>
                <c:pt idx="0">
                  <c:v>1970年度</c:v>
                </c:pt>
                <c:pt idx="1">
                  <c:v>1971年度</c:v>
                </c:pt>
                <c:pt idx="2">
                  <c:v>1972年度</c:v>
                </c:pt>
                <c:pt idx="3">
                  <c:v>1973年度</c:v>
                </c:pt>
                <c:pt idx="4">
                  <c:v>1974年度</c:v>
                </c:pt>
                <c:pt idx="5">
                  <c:v>1975年度</c:v>
                </c:pt>
                <c:pt idx="6">
                  <c:v>1976年度</c:v>
                </c:pt>
                <c:pt idx="7">
                  <c:v>1977年度</c:v>
                </c:pt>
                <c:pt idx="8">
                  <c:v>1978年度</c:v>
                </c:pt>
                <c:pt idx="9">
                  <c:v>1979年度</c:v>
                </c:pt>
                <c:pt idx="10">
                  <c:v>1980年度</c:v>
                </c:pt>
                <c:pt idx="11">
                  <c:v>1981年度</c:v>
                </c:pt>
                <c:pt idx="12">
                  <c:v>1982年度</c:v>
                </c:pt>
                <c:pt idx="13">
                  <c:v>1983年度</c:v>
                </c:pt>
                <c:pt idx="14">
                  <c:v>1984年度</c:v>
                </c:pt>
                <c:pt idx="15">
                  <c:v>1985年度</c:v>
                </c:pt>
                <c:pt idx="16">
                  <c:v>1986年度</c:v>
                </c:pt>
                <c:pt idx="17">
                  <c:v>1987年度</c:v>
                </c:pt>
                <c:pt idx="18">
                  <c:v>1988年度</c:v>
                </c:pt>
                <c:pt idx="19">
                  <c:v>1989年度</c:v>
                </c:pt>
                <c:pt idx="20">
                  <c:v>1990年度</c:v>
                </c:pt>
                <c:pt idx="21">
                  <c:v>1991年度</c:v>
                </c:pt>
                <c:pt idx="22">
                  <c:v>1992年度</c:v>
                </c:pt>
                <c:pt idx="23">
                  <c:v>1993年度</c:v>
                </c:pt>
                <c:pt idx="24">
                  <c:v>1994年度</c:v>
                </c:pt>
                <c:pt idx="25">
                  <c:v>1995年度</c:v>
                </c:pt>
                <c:pt idx="26">
                  <c:v>1996年度</c:v>
                </c:pt>
                <c:pt idx="27">
                  <c:v>1997年度</c:v>
                </c:pt>
                <c:pt idx="28">
                  <c:v>1998年度</c:v>
                </c:pt>
                <c:pt idx="29">
                  <c:v>1999年度</c:v>
                </c:pt>
                <c:pt idx="30">
                  <c:v>2000年度</c:v>
                </c:pt>
                <c:pt idx="31">
                  <c:v>2001年度</c:v>
                </c:pt>
                <c:pt idx="32">
                  <c:v>2002年度</c:v>
                </c:pt>
                <c:pt idx="33">
                  <c:v>2003年度</c:v>
                </c:pt>
                <c:pt idx="34">
                  <c:v>2004年度</c:v>
                </c:pt>
                <c:pt idx="35">
                  <c:v>2005年度</c:v>
                </c:pt>
                <c:pt idx="36">
                  <c:v>2006年度</c:v>
                </c:pt>
                <c:pt idx="37">
                  <c:v>2007年度</c:v>
                </c:pt>
                <c:pt idx="38">
                  <c:v>2008年度</c:v>
                </c:pt>
                <c:pt idx="39">
                  <c:v>2009年度</c:v>
                </c:pt>
                <c:pt idx="40">
                  <c:v>2010年度</c:v>
                </c:pt>
                <c:pt idx="41">
                  <c:v>2011年度</c:v>
                </c:pt>
                <c:pt idx="42">
                  <c:v>2012年度</c:v>
                </c:pt>
                <c:pt idx="43">
                  <c:v>2013年度</c:v>
                </c:pt>
                <c:pt idx="44">
                  <c:v>2014年度</c:v>
                </c:pt>
                <c:pt idx="45">
                  <c:v>2015年度</c:v>
                </c:pt>
                <c:pt idx="46">
                  <c:v>2016年度</c:v>
                </c:pt>
                <c:pt idx="47">
                  <c:v>2017年度</c:v>
                </c:pt>
                <c:pt idx="48">
                  <c:v>2018年度</c:v>
                </c:pt>
                <c:pt idx="49">
                  <c:v>2019年度</c:v>
                </c:pt>
                <c:pt idx="50">
                  <c:v>2020年度</c:v>
                </c:pt>
                <c:pt idx="51">
                  <c:v>2021年度</c:v>
                </c:pt>
                <c:pt idx="52">
                  <c:v>2022年度</c:v>
                </c:pt>
                <c:pt idx="53">
                  <c:v>2023年度</c:v>
                </c:pt>
                <c:pt idx="54">
                  <c:v>2024年度</c:v>
                </c:pt>
                <c:pt idx="55">
                  <c:v>2025年度</c:v>
                </c:pt>
              </c:strCache>
            </c:strRef>
          </c:cat>
          <c:val>
            <c:numRef>
              <c:f>Sheet1!$J$2:$J$57</c:f>
              <c:numCache>
                <c:formatCode>#,##0.0_ </c:formatCode>
                <c:ptCount val="56"/>
                <c:pt idx="0">
                  <c:v>7.2591999999999999</c:v>
                </c:pt>
                <c:pt idx="1">
                  <c:v>9.5132999999999992</c:v>
                </c:pt>
                <c:pt idx="2">
                  <c:v>13.536099999999999</c:v>
                </c:pt>
                <c:pt idx="3">
                  <c:v>16.728200000000001</c:v>
                </c:pt>
                <c:pt idx="4">
                  <c:v>20.428599999999999</c:v>
                </c:pt>
                <c:pt idx="5">
                  <c:v>32.119900000000001</c:v>
                </c:pt>
                <c:pt idx="6">
                  <c:v>44.645400000000002</c:v>
                </c:pt>
                <c:pt idx="7">
                  <c:v>60.002099999999999</c:v>
                </c:pt>
                <c:pt idx="8">
                  <c:v>77.6477</c:v>
                </c:pt>
                <c:pt idx="9">
                  <c:v>98.362899999999996</c:v>
                </c:pt>
                <c:pt idx="10">
                  <c:v>118.18040000000001</c:v>
                </c:pt>
                <c:pt idx="11">
                  <c:v>134.10550000000001</c:v>
                </c:pt>
                <c:pt idx="12">
                  <c:v>154.0538</c:v>
                </c:pt>
                <c:pt idx="13">
                  <c:v>173.82429999999999</c:v>
                </c:pt>
                <c:pt idx="14">
                  <c:v>189.59639999999999</c:v>
                </c:pt>
                <c:pt idx="15">
                  <c:v>204.8175</c:v>
                </c:pt>
                <c:pt idx="16">
                  <c:v>224.72989999999999</c:v>
                </c:pt>
                <c:pt idx="17">
                  <c:v>237.69370000000001</c:v>
                </c:pt>
                <c:pt idx="18">
                  <c:v>246.4819</c:v>
                </c:pt>
                <c:pt idx="19">
                  <c:v>254.02289999999999</c:v>
                </c:pt>
                <c:pt idx="20">
                  <c:v>265.84190000000001</c:v>
                </c:pt>
                <c:pt idx="21">
                  <c:v>278.0634</c:v>
                </c:pt>
                <c:pt idx="22">
                  <c:v>300.71710000000002</c:v>
                </c:pt>
                <c:pt idx="23">
                  <c:v>333.12740000000002</c:v>
                </c:pt>
                <c:pt idx="24">
                  <c:v>367.6182</c:v>
                </c:pt>
                <c:pt idx="25">
                  <c:v>410.0643</c:v>
                </c:pt>
                <c:pt idx="26">
                  <c:v>449.30829999999997</c:v>
                </c:pt>
                <c:pt idx="27">
                  <c:v>492.15050000000002</c:v>
                </c:pt>
                <c:pt idx="28">
                  <c:v>552.79489999999998</c:v>
                </c:pt>
                <c:pt idx="29">
                  <c:v>600.34680000000003</c:v>
                </c:pt>
                <c:pt idx="30">
                  <c:v>645.86479999999995</c:v>
                </c:pt>
                <c:pt idx="31">
                  <c:v>673.13260000000002</c:v>
                </c:pt>
                <c:pt idx="32">
                  <c:v>698.05399999999997</c:v>
                </c:pt>
                <c:pt idx="33">
                  <c:v>691.62040000000002</c:v>
                </c:pt>
                <c:pt idx="34">
                  <c:v>732.59209999999996</c:v>
                </c:pt>
                <c:pt idx="35">
                  <c:v>758.30240000000003</c:v>
                </c:pt>
                <c:pt idx="36">
                  <c:v>761.05870000000004</c:v>
                </c:pt>
                <c:pt idx="37">
                  <c:v>766.66840000000002</c:v>
                </c:pt>
                <c:pt idx="38">
                  <c:v>770.44449999999995</c:v>
                </c:pt>
                <c:pt idx="39">
                  <c:v>819.73220000000003</c:v>
                </c:pt>
                <c:pt idx="40">
                  <c:v>861.60429999999997</c:v>
                </c:pt>
                <c:pt idx="41">
                  <c:v>894.71199999999999</c:v>
                </c:pt>
                <c:pt idx="42">
                  <c:v>931.93439999999998</c:v>
                </c:pt>
                <c:pt idx="43">
                  <c:v>971.78930000000003</c:v>
                </c:pt>
                <c:pt idx="44">
                  <c:v>1000.6332</c:v>
                </c:pt>
                <c:pt idx="45">
                  <c:v>1032.7252000000001</c:v>
                </c:pt>
                <c:pt idx="46">
                  <c:v>1056.0565999999999</c:v>
                </c:pt>
                <c:pt idx="47">
                  <c:v>1076.6128000000001</c:v>
                </c:pt>
                <c:pt idx="48">
                  <c:v>1095.0536</c:v>
                </c:pt>
                <c:pt idx="49">
                  <c:v>1105.8104000000001</c:v>
                </c:pt>
                <c:pt idx="50">
                  <c:v>1165.011</c:v>
                </c:pt>
                <c:pt idx="51">
                  <c:v>1208</c:v>
                </c:pt>
                <c:pt idx="52">
                  <c:v>1239</c:v>
                </c:pt>
                <c:pt idx="53" formatCode="#,##0">
                  <c:v>1262</c:v>
                </c:pt>
                <c:pt idx="54" formatCode="General">
                  <c:v>1311</c:v>
                </c:pt>
                <c:pt idx="55" formatCode="General">
                  <c:v>1341.7</c:v>
                </c:pt>
              </c:numCache>
            </c:numRef>
          </c:val>
          <c:extLst>
            <c:ext xmlns:c16="http://schemas.microsoft.com/office/drawing/2014/chart" uri="{C3380CC4-5D6E-409C-BE32-E72D297353CC}">
              <c16:uniqueId val="{00000002-CB4F-47BE-B52A-D64E3878BE0B}"/>
            </c:ext>
          </c:extLst>
        </c:ser>
        <c:dLbls>
          <c:showLegendKey val="0"/>
          <c:showVal val="0"/>
          <c:showCatName val="0"/>
          <c:showSerName val="0"/>
          <c:showPercent val="0"/>
          <c:showBubbleSize val="0"/>
        </c:dLbls>
        <c:gapWidth val="219"/>
        <c:axId val="373369839"/>
        <c:axId val="373366927"/>
      </c:barChart>
      <c:catAx>
        <c:axId val="373369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73366927"/>
        <c:crosses val="autoZero"/>
        <c:auto val="1"/>
        <c:lblAlgn val="ctr"/>
        <c:lblOffset val="100"/>
        <c:noMultiLvlLbl val="0"/>
      </c:catAx>
      <c:valAx>
        <c:axId val="373366927"/>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3733698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'nme_R031.1046354.20260708160843'!$B$2</c:f>
              <c:strCache>
                <c:ptCount val="1"/>
                <c:pt idx="0">
                  <c:v>国債・財投債（政府負債）</c:v>
                </c:pt>
              </c:strCache>
            </c:strRef>
          </c:tx>
          <c:spPr>
            <a:solidFill>
              <a:schemeClr val="accent1"/>
            </a:solidFill>
            <a:ln>
              <a:noFill/>
            </a:ln>
            <a:effectLst/>
          </c:spPr>
          <c:invertIfNegative val="0"/>
          <c:cat>
            <c:strRef>
              <c:f>'nme_R031.1046354.20260708160843'!$A$3:$A$34</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'nme_R031.1046354.20260708160843'!$B$3:$B$34</c:f>
              <c:numCache>
                <c:formatCode>0.0_ </c:formatCode>
                <c:ptCount val="32"/>
                <c:pt idx="0">
                  <c:v>218.7543</c:v>
                </c:pt>
                <c:pt idx="1">
                  <c:v>241.38890000000001</c:v>
                </c:pt>
                <c:pt idx="2">
                  <c:v>270.50850000000003</c:v>
                </c:pt>
                <c:pt idx="3">
                  <c:v>299.54309999999998</c:v>
                </c:pt>
                <c:pt idx="4">
                  <c:v>338.9973</c:v>
                </c:pt>
                <c:pt idx="5">
                  <c:v>366.56639999999999</c:v>
                </c:pt>
                <c:pt idx="6">
                  <c:v>408.69279999999998</c:v>
                </c:pt>
                <c:pt idx="7">
                  <c:v>422.34820000000002</c:v>
                </c:pt>
                <c:pt idx="8">
                  <c:v>456.84679999999997</c:v>
                </c:pt>
                <c:pt idx="9">
                  <c:v>474.66469999999998</c:v>
                </c:pt>
                <c:pt idx="10">
                  <c:v>516.90549999999996</c:v>
                </c:pt>
                <c:pt idx="11">
                  <c:v>530.47860000000003</c:v>
                </c:pt>
                <c:pt idx="12">
                  <c:v>537.07629999999995</c:v>
                </c:pt>
                <c:pt idx="13">
                  <c:v>554.64850000000001</c:v>
                </c:pt>
                <c:pt idx="14">
                  <c:v>552.70600000000002</c:v>
                </c:pt>
                <c:pt idx="15">
                  <c:v>564.0163</c:v>
                </c:pt>
                <c:pt idx="16">
                  <c:v>612.52149999999995</c:v>
                </c:pt>
                <c:pt idx="17">
                  <c:v>652.29420000000005</c:v>
                </c:pt>
                <c:pt idx="18">
                  <c:v>697.06939999999997</c:v>
                </c:pt>
                <c:pt idx="19">
                  <c:v>736.21510000000001</c:v>
                </c:pt>
                <c:pt idx="20">
                  <c:v>783.45979999999997</c:v>
                </c:pt>
                <c:pt idx="21">
                  <c:v>852.5204</c:v>
                </c:pt>
                <c:pt idx="22">
                  <c:v>864.08</c:v>
                </c:pt>
                <c:pt idx="23">
                  <c:v>893.55830000000003</c:v>
                </c:pt>
                <c:pt idx="24">
                  <c:v>927.29200000000003</c:v>
                </c:pt>
                <c:pt idx="25">
                  <c:v>933.70460000000003</c:v>
                </c:pt>
                <c:pt idx="26">
                  <c:v>929.75620000000004</c:v>
                </c:pt>
                <c:pt idx="27">
                  <c:v>960.37440000000004</c:v>
                </c:pt>
                <c:pt idx="28">
                  <c:v>977.39210000000003</c:v>
                </c:pt>
                <c:pt idx="29">
                  <c:v>988.63689999999997</c:v>
                </c:pt>
                <c:pt idx="30">
                  <c:v>969.13490000000002</c:v>
                </c:pt>
                <c:pt idx="31">
                  <c:v>932.71950000000004</c:v>
                </c:pt>
              </c:numCache>
            </c:numRef>
          </c:val>
          <c:extLst>
            <c:ext xmlns:c16="http://schemas.microsoft.com/office/drawing/2014/chart" uri="{C3380CC4-5D6E-409C-BE32-E72D297353CC}">
              <c16:uniqueId val="{00000000-098B-4A84-B768-3B28761B6E94}"/>
            </c:ext>
          </c:extLst>
        </c:ser>
        <c:ser>
          <c:idx val="1"/>
          <c:order val="1"/>
          <c:tx>
            <c:strRef>
              <c:f>'nme_R031.1046354.20260708160843'!$C$2</c:f>
              <c:strCache>
                <c:ptCount val="1"/>
                <c:pt idx="0">
                  <c:v>銀行預金（銀行負債）</c:v>
                </c:pt>
              </c:strCache>
            </c:strRef>
          </c:tx>
          <c:spPr>
            <a:solidFill>
              <a:schemeClr val="accent2"/>
            </a:solidFill>
            <a:ln>
              <a:noFill/>
            </a:ln>
            <a:effectLst/>
          </c:spPr>
          <c:invertIfNegative val="0"/>
          <c:cat>
            <c:strRef>
              <c:f>'nme_R031.1046354.20260708160843'!$A$3:$A$34</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'nme_R031.1046354.20260708160843'!$C$3:$C$34</c:f>
              <c:numCache>
                <c:formatCode>0.0_ </c:formatCode>
                <c:ptCount val="32"/>
                <c:pt idx="0">
                  <c:v>934.13720000000001</c:v>
                </c:pt>
                <c:pt idx="1">
                  <c:v>960.50059999999996</c:v>
                </c:pt>
                <c:pt idx="2">
                  <c:v>984.44659999999999</c:v>
                </c:pt>
                <c:pt idx="3">
                  <c:v>1012.7929</c:v>
                </c:pt>
                <c:pt idx="4">
                  <c:v>1043.6379999999999</c:v>
                </c:pt>
                <c:pt idx="5">
                  <c:v>1068.501</c:v>
                </c:pt>
                <c:pt idx="6">
                  <c:v>1075.1808000000001</c:v>
                </c:pt>
                <c:pt idx="7">
                  <c:v>1080.7384999999999</c:v>
                </c:pt>
                <c:pt idx="8">
                  <c:v>1071.8224</c:v>
                </c:pt>
                <c:pt idx="9">
                  <c:v>1081.5753</c:v>
                </c:pt>
                <c:pt idx="10">
                  <c:v>1085.6069</c:v>
                </c:pt>
                <c:pt idx="11">
                  <c:v>1085.5477000000001</c:v>
                </c:pt>
                <c:pt idx="12">
                  <c:v>1084.8112000000001</c:v>
                </c:pt>
                <c:pt idx="13">
                  <c:v>1095.8178</c:v>
                </c:pt>
                <c:pt idx="14">
                  <c:v>1108.9099000000001</c:v>
                </c:pt>
                <c:pt idx="15">
                  <c:v>1131.5110999999999</c:v>
                </c:pt>
                <c:pt idx="16">
                  <c:v>1159.5400999999999</c:v>
                </c:pt>
                <c:pt idx="17">
                  <c:v>1185.7535</c:v>
                </c:pt>
                <c:pt idx="18">
                  <c:v>1221.9311</c:v>
                </c:pt>
                <c:pt idx="19">
                  <c:v>1253.4665</c:v>
                </c:pt>
                <c:pt idx="20">
                  <c:v>1294.5106000000001</c:v>
                </c:pt>
                <c:pt idx="21">
                  <c:v>1334.3738000000001</c:v>
                </c:pt>
                <c:pt idx="22">
                  <c:v>1395.1438000000001</c:v>
                </c:pt>
                <c:pt idx="23">
                  <c:v>1436.8735999999999</c:v>
                </c:pt>
                <c:pt idx="24">
                  <c:v>1459.9064000000001</c:v>
                </c:pt>
                <c:pt idx="25">
                  <c:v>1488.3240000000001</c:v>
                </c:pt>
                <c:pt idx="26">
                  <c:v>1600.8072</c:v>
                </c:pt>
                <c:pt idx="27">
                  <c:v>1638.5879</c:v>
                </c:pt>
                <c:pt idx="28">
                  <c:v>1672.2756999999999</c:v>
                </c:pt>
                <c:pt idx="29">
                  <c:v>1691.7834</c:v>
                </c:pt>
                <c:pt idx="30">
                  <c:v>1686.4607000000001</c:v>
                </c:pt>
                <c:pt idx="31">
                  <c:v>1704.8527999999999</c:v>
                </c:pt>
              </c:numCache>
            </c:numRef>
          </c:val>
          <c:extLst>
            <c:ext xmlns:c16="http://schemas.microsoft.com/office/drawing/2014/chart" uri="{C3380CC4-5D6E-409C-BE32-E72D297353CC}">
              <c16:uniqueId val="{00000001-098B-4A84-B768-3B28761B6E94}"/>
            </c:ext>
          </c:extLst>
        </c:ser>
        <c:dLbls>
          <c:showLegendKey val="0"/>
          <c:showVal val="0"/>
          <c:showCatName val="0"/>
          <c:showSerName val="0"/>
          <c:showPercent val="0"/>
          <c:showBubbleSize val="0"/>
        </c:dLbls>
        <c:gapWidth val="219"/>
        <c:overlap val="-27"/>
        <c:axId val="774896048"/>
        <c:axId val="448502320"/>
      </c:barChart>
      <c:catAx>
        <c:axId val="774896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48502320"/>
        <c:crosses val="autoZero"/>
        <c:auto val="1"/>
        <c:lblAlgn val="ctr"/>
        <c:lblOffset val="100"/>
        <c:noMultiLvlLbl val="0"/>
      </c:catAx>
      <c:valAx>
        <c:axId val="448502320"/>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774896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'nme_R031.967403.20260708140930.'!$B$2</c:f>
              <c:strCache>
                <c:ptCount val="1"/>
                <c:pt idx="0">
                  <c:v>中央政府の国債</c:v>
                </c:pt>
              </c:strCache>
            </c:strRef>
          </c:tx>
          <c:spPr>
            <a:solidFill>
              <a:schemeClr val="accent1"/>
            </a:solidFill>
            <a:ln>
              <a:noFill/>
            </a:ln>
            <a:effectLst/>
          </c:spPr>
          <c:invertIfNegative val="0"/>
          <c:cat>
            <c:numRef>
              <c:f>'nme_R031.967403.20260708140930.'!$A$3:$A$38</c:f>
              <c:numCache>
                <c:formatCode>General</c:formatCode>
                <c:ptCount val="36"/>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numCache>
            </c:numRef>
          </c:cat>
          <c:val>
            <c:numRef>
              <c:f>'nme_R031.967403.20260708140930.'!$B$3:$B$38</c:f>
              <c:numCache>
                <c:formatCode>0.00_ </c:formatCode>
                <c:ptCount val="36"/>
                <c:pt idx="0">
                  <c:v>-62.407299999999999</c:v>
                </c:pt>
                <c:pt idx="1">
                  <c:v>-77.338899999999995</c:v>
                </c:pt>
                <c:pt idx="2">
                  <c:v>-95.277699999999996</c:v>
                </c:pt>
                <c:pt idx="3">
                  <c:v>-107.24979999999999</c:v>
                </c:pt>
                <c:pt idx="4">
                  <c:v>-123.51900000000001</c:v>
                </c:pt>
                <c:pt idx="5">
                  <c:v>-138.36859999999999</c:v>
                </c:pt>
                <c:pt idx="6">
                  <c:v>-158.63480000000001</c:v>
                </c:pt>
                <c:pt idx="7">
                  <c:v>-178.80240000000001</c:v>
                </c:pt>
                <c:pt idx="8">
                  <c:v>-187.58359999999999</c:v>
                </c:pt>
                <c:pt idx="9">
                  <c:v>-189.0076</c:v>
                </c:pt>
                <c:pt idx="10">
                  <c:v>-173.16210000000001</c:v>
                </c:pt>
                <c:pt idx="11">
                  <c:v>-179.18549999999999</c:v>
                </c:pt>
                <c:pt idx="12">
                  <c:v>-192.10810000000001</c:v>
                </c:pt>
                <c:pt idx="13">
                  <c:v>-208.22210000000001</c:v>
                </c:pt>
                <c:pt idx="14">
                  <c:v>-225.57429999999999</c:v>
                </c:pt>
                <c:pt idx="15">
                  <c:v>-242.0943</c:v>
                </c:pt>
                <c:pt idx="16">
                  <c:v>-270.7509</c:v>
                </c:pt>
                <c:pt idx="17">
                  <c:v>-301.14749999999998</c:v>
                </c:pt>
                <c:pt idx="18">
                  <c:v>-336.8091</c:v>
                </c:pt>
                <c:pt idx="19">
                  <c:v>-368.77629999999999</c:v>
                </c:pt>
                <c:pt idx="20">
                  <c:v>-410.75940000000003</c:v>
                </c:pt>
                <c:pt idx="21">
                  <c:v>-456.33159999999998</c:v>
                </c:pt>
                <c:pt idx="22">
                  <c:v>-471.95159999999998</c:v>
                </c:pt>
                <c:pt idx="23">
                  <c:v>-514.33320000000003</c:v>
                </c:pt>
                <c:pt idx="24">
                  <c:v>-560.79060000000004</c:v>
                </c:pt>
                <c:pt idx="25">
                  <c:v>-612.15509999999995</c:v>
                </c:pt>
                <c:pt idx="26">
                  <c:v>-624.09900000000005</c:v>
                </c:pt>
                <c:pt idx="27">
                  <c:v>-633.76480000000004</c:v>
                </c:pt>
                <c:pt idx="28">
                  <c:v>-658.29780000000005</c:v>
                </c:pt>
                <c:pt idx="29">
                  <c:v>-660.79719999999998</c:v>
                </c:pt>
                <c:pt idx="30">
                  <c:v>-704.80679999999995</c:v>
                </c:pt>
                <c:pt idx="31">
                  <c:v>-754.31389999999999</c:v>
                </c:pt>
                <c:pt idx="32">
                  <c:v>-804.13670000000002</c:v>
                </c:pt>
                <c:pt idx="33">
                  <c:v>-852.7527</c:v>
                </c:pt>
                <c:pt idx="34">
                  <c:v>-885.44470000000001</c:v>
                </c:pt>
                <c:pt idx="35">
                  <c:v>-931.50580000000002</c:v>
                </c:pt>
              </c:numCache>
            </c:numRef>
          </c:val>
          <c:extLst>
            <c:ext xmlns:c16="http://schemas.microsoft.com/office/drawing/2014/chart" uri="{C3380CC4-5D6E-409C-BE32-E72D297353CC}">
              <c16:uniqueId val="{00000000-8CFC-49E7-B0F1-9292E2F02714}"/>
            </c:ext>
          </c:extLst>
        </c:ser>
        <c:ser>
          <c:idx val="1"/>
          <c:order val="1"/>
          <c:tx>
            <c:strRef>
              <c:f>'nme_R031.967403.20260708140930.'!$C$2</c:f>
              <c:strCache>
                <c:ptCount val="1"/>
                <c:pt idx="0">
                  <c:v>家計の現金・預金</c:v>
                </c:pt>
              </c:strCache>
            </c:strRef>
          </c:tx>
          <c:spPr>
            <a:solidFill>
              <a:schemeClr val="accent2"/>
            </a:solidFill>
            <a:ln>
              <a:noFill/>
            </a:ln>
            <a:effectLst/>
          </c:spPr>
          <c:invertIfNegative val="0"/>
          <c:cat>
            <c:numRef>
              <c:f>'nme_R031.967403.20260708140930.'!$A$3:$A$38</c:f>
              <c:numCache>
                <c:formatCode>General</c:formatCode>
                <c:ptCount val="36"/>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numCache>
            </c:numRef>
          </c:cat>
          <c:val>
            <c:numRef>
              <c:f>'nme_R031.967403.20260708140930.'!$C$3:$C$38</c:f>
              <c:numCache>
                <c:formatCode>0.00_ </c:formatCode>
                <c:ptCount val="36"/>
                <c:pt idx="0">
                  <c:v>194.82339999999999</c:v>
                </c:pt>
                <c:pt idx="1">
                  <c:v>217.44470000000001</c:v>
                </c:pt>
                <c:pt idx="2">
                  <c:v>241.6292</c:v>
                </c:pt>
                <c:pt idx="3">
                  <c:v>262.76479999999998</c:v>
                </c:pt>
                <c:pt idx="4">
                  <c:v>282.79250000000002</c:v>
                </c:pt>
                <c:pt idx="5">
                  <c:v>305.4117</c:v>
                </c:pt>
                <c:pt idx="6">
                  <c:v>329.40780000000001</c:v>
                </c:pt>
                <c:pt idx="7">
                  <c:v>354.53460000000001</c:v>
                </c:pt>
                <c:pt idx="8">
                  <c:v>381.86599999999999</c:v>
                </c:pt>
                <c:pt idx="9">
                  <c:v>410.0172</c:v>
                </c:pt>
                <c:pt idx="10">
                  <c:v>447.94159999999999</c:v>
                </c:pt>
                <c:pt idx="11">
                  <c:v>481.82260000000002</c:v>
                </c:pt>
                <c:pt idx="12">
                  <c:v>517.15660000000003</c:v>
                </c:pt>
                <c:pt idx="13">
                  <c:v>540.4633</c:v>
                </c:pt>
                <c:pt idx="14">
                  <c:v>566.95719999999994</c:v>
                </c:pt>
                <c:pt idx="15">
                  <c:v>600.70849999999996</c:v>
                </c:pt>
                <c:pt idx="16">
                  <c:v>629.63599999999997</c:v>
                </c:pt>
                <c:pt idx="17">
                  <c:v>658.38750000000005</c:v>
                </c:pt>
                <c:pt idx="18">
                  <c:v>694.01409999999998</c:v>
                </c:pt>
                <c:pt idx="19">
                  <c:v>723.79200000000003</c:v>
                </c:pt>
                <c:pt idx="20">
                  <c:v>744.73810000000003</c:v>
                </c:pt>
                <c:pt idx="21">
                  <c:v>751.42880000000002</c:v>
                </c:pt>
                <c:pt idx="22">
                  <c:v>765.42949999999996</c:v>
                </c:pt>
                <c:pt idx="23">
                  <c:v>765.69569999999999</c:v>
                </c:pt>
                <c:pt idx="24">
                  <c:v>772.33789999999999</c:v>
                </c:pt>
                <c:pt idx="25">
                  <c:v>778.59159999999997</c:v>
                </c:pt>
                <c:pt idx="26">
                  <c:v>774.79629999999997</c:v>
                </c:pt>
                <c:pt idx="27">
                  <c:v>775.26969999999994</c:v>
                </c:pt>
                <c:pt idx="28">
                  <c:v>781.79150000000004</c:v>
                </c:pt>
                <c:pt idx="29">
                  <c:v>792.98469999999998</c:v>
                </c:pt>
                <c:pt idx="30">
                  <c:v>804.745</c:v>
                </c:pt>
                <c:pt idx="31">
                  <c:v>814.89499999999998</c:v>
                </c:pt>
                <c:pt idx="32">
                  <c:v>833.11090000000002</c:v>
                </c:pt>
                <c:pt idx="33">
                  <c:v>847.43110000000001</c:v>
                </c:pt>
                <c:pt idx="34">
                  <c:v>864.47370000000001</c:v>
                </c:pt>
                <c:pt idx="35">
                  <c:v>882.62649999999996</c:v>
                </c:pt>
              </c:numCache>
            </c:numRef>
          </c:val>
          <c:extLst>
            <c:ext xmlns:c16="http://schemas.microsoft.com/office/drawing/2014/chart" uri="{C3380CC4-5D6E-409C-BE32-E72D297353CC}">
              <c16:uniqueId val="{00000001-8CFC-49E7-B0F1-9292E2F02714}"/>
            </c:ext>
          </c:extLst>
        </c:ser>
        <c:dLbls>
          <c:showLegendKey val="0"/>
          <c:showVal val="0"/>
          <c:showCatName val="0"/>
          <c:showSerName val="0"/>
          <c:showPercent val="0"/>
          <c:showBubbleSize val="0"/>
        </c:dLbls>
        <c:gapWidth val="219"/>
        <c:overlap val="-27"/>
        <c:axId val="654491360"/>
        <c:axId val="420426992"/>
      </c:barChart>
      <c:catAx>
        <c:axId val="65449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20426992"/>
        <c:crosses val="autoZero"/>
        <c:auto val="1"/>
        <c:lblAlgn val="ctr"/>
        <c:lblOffset val="100"/>
        <c:noMultiLvlLbl val="0"/>
      </c:catAx>
      <c:valAx>
        <c:axId val="420426992"/>
        <c:scaling>
          <c:orientation val="minMax"/>
          <c:min val="-1000"/>
        </c:scaling>
        <c:delete val="0"/>
        <c:axPos val="l"/>
        <c:majorGridlines>
          <c:spPr>
            <a:ln w="9525" cap="flat" cmpd="sng" algn="ctr">
              <a:solidFill>
                <a:schemeClr val="tx1">
                  <a:lumMod val="15000"/>
                  <a:lumOff val="85000"/>
                </a:schemeClr>
              </a:solidFill>
              <a:round/>
            </a:ln>
            <a:effectLst/>
          </c:spPr>
        </c:majorGridlines>
        <c:numFmt formatCode="0_ "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654491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国家のバランスシート!$D$22</c:f>
              <c:strCache>
                <c:ptCount val="1"/>
                <c:pt idx="0">
                  <c:v>純資産</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国家のバランスシート!$E$22:$F$22</c:f>
              <c:numCache>
                <c:formatCode>#,##0.0_ </c:formatCode>
                <c:ptCount val="2"/>
                <c:pt idx="1">
                  <c:v>563.86580000000004</c:v>
                </c:pt>
              </c:numCache>
            </c:numRef>
          </c:val>
          <c:extLst>
            <c:ext xmlns:c16="http://schemas.microsoft.com/office/drawing/2014/chart" uri="{C3380CC4-5D6E-409C-BE32-E72D297353CC}">
              <c16:uniqueId val="{00000000-5BB4-4058-A1C4-75DB7E462900}"/>
            </c:ext>
          </c:extLst>
        </c:ser>
        <c:ser>
          <c:idx val="1"/>
          <c:order val="1"/>
          <c:tx>
            <c:strRef>
              <c:f>国家のバランスシート!$D$23</c:f>
              <c:strCache>
                <c:ptCount val="1"/>
                <c:pt idx="0">
                  <c:v>民間非営利団体</c:v>
                </c:pt>
              </c:strCache>
            </c:strRef>
          </c:tx>
          <c:spPr>
            <a:solidFill>
              <a:schemeClr val="accent2"/>
            </a:solidFill>
            <a:ln>
              <a:noFill/>
            </a:ln>
            <a:effectLst/>
          </c:spPr>
          <c:invertIfNegative val="0"/>
          <c:dLbls>
            <c:dLbl>
              <c:idx val="0"/>
              <c:layout>
                <c:manualLayout>
                  <c:x val="0.12905256531318854"/>
                  <c:y val="-2.77085065114992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BB4-4058-A1C4-75DB7E462900}"/>
                </c:ext>
              </c:extLst>
            </c:dLbl>
            <c:dLbl>
              <c:idx val="1"/>
              <c:layout>
                <c:manualLayout>
                  <c:x val="-0.12747875354107649"/>
                  <c:y val="-8.31255195344970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BB4-4058-A1C4-75DB7E46290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国家のバランスシート!$E$23:$F$23</c:f>
              <c:numCache>
                <c:formatCode>#,##0.0_ </c:formatCode>
                <c:ptCount val="2"/>
                <c:pt idx="0">
                  <c:v>71.385400000000004</c:v>
                </c:pt>
                <c:pt idx="1">
                  <c:v>30.988600000000002</c:v>
                </c:pt>
              </c:numCache>
            </c:numRef>
          </c:val>
          <c:extLst>
            <c:ext xmlns:c16="http://schemas.microsoft.com/office/drawing/2014/chart" uri="{C3380CC4-5D6E-409C-BE32-E72D297353CC}">
              <c16:uniqueId val="{00000003-5BB4-4058-A1C4-75DB7E462900}"/>
            </c:ext>
          </c:extLst>
        </c:ser>
        <c:ser>
          <c:idx val="2"/>
          <c:order val="2"/>
          <c:tx>
            <c:strRef>
              <c:f>国家のバランスシート!$D$24</c:f>
              <c:strCache>
                <c:ptCount val="1"/>
                <c:pt idx="0">
                  <c:v>家計</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国家のバランスシート!$E$24:$F$24</c:f>
              <c:numCache>
                <c:formatCode>#,##0.0_ </c:formatCode>
                <c:ptCount val="2"/>
                <c:pt idx="0">
                  <c:v>2350.8964999999998</c:v>
                </c:pt>
                <c:pt idx="1">
                  <c:v>405.98820000000001</c:v>
                </c:pt>
              </c:numCache>
            </c:numRef>
          </c:val>
          <c:extLst>
            <c:ext xmlns:c16="http://schemas.microsoft.com/office/drawing/2014/chart" uri="{C3380CC4-5D6E-409C-BE32-E72D297353CC}">
              <c16:uniqueId val="{00000004-5BB4-4058-A1C4-75DB7E462900}"/>
            </c:ext>
          </c:extLst>
        </c:ser>
        <c:ser>
          <c:idx val="3"/>
          <c:order val="3"/>
          <c:tx>
            <c:strRef>
              <c:f>国家のバランスシート!$D$25</c:f>
              <c:strCache>
                <c:ptCount val="1"/>
                <c:pt idx="0">
                  <c:v>非金融法人企業</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国家のバランスシート!$E$25:$F$25</c:f>
              <c:numCache>
                <c:formatCode>#,##0.0_ </c:formatCode>
                <c:ptCount val="2"/>
                <c:pt idx="0">
                  <c:v>1747.4612999999999</c:v>
                </c:pt>
                <c:pt idx="1">
                  <c:v>2714.3512999999998</c:v>
                </c:pt>
              </c:numCache>
            </c:numRef>
          </c:val>
          <c:extLst>
            <c:ext xmlns:c16="http://schemas.microsoft.com/office/drawing/2014/chart" uri="{C3380CC4-5D6E-409C-BE32-E72D297353CC}">
              <c16:uniqueId val="{00000005-5BB4-4058-A1C4-75DB7E462900}"/>
            </c:ext>
          </c:extLst>
        </c:ser>
        <c:ser>
          <c:idx val="4"/>
          <c:order val="4"/>
          <c:tx>
            <c:strRef>
              <c:f>国家のバランスシート!$D$26</c:f>
              <c:strCache>
                <c:ptCount val="1"/>
                <c:pt idx="0">
                  <c:v>金融機関</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国家のバランスシート!$E$26:$F$26</c:f>
              <c:numCache>
                <c:formatCode>#,##0.0_ </c:formatCode>
                <c:ptCount val="2"/>
                <c:pt idx="0">
                  <c:v>4536.0349999999999</c:v>
                </c:pt>
                <c:pt idx="1">
                  <c:v>4574.1216000000004</c:v>
                </c:pt>
              </c:numCache>
            </c:numRef>
          </c:val>
          <c:extLst>
            <c:ext xmlns:c16="http://schemas.microsoft.com/office/drawing/2014/chart" uri="{C3380CC4-5D6E-409C-BE32-E72D297353CC}">
              <c16:uniqueId val="{00000006-5BB4-4058-A1C4-75DB7E462900}"/>
            </c:ext>
          </c:extLst>
        </c:ser>
        <c:ser>
          <c:idx val="5"/>
          <c:order val="5"/>
          <c:tx>
            <c:strRef>
              <c:f>国家のバランスシート!$D$27</c:f>
              <c:strCache>
                <c:ptCount val="1"/>
                <c:pt idx="0">
                  <c:v>日本銀行</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国家のバランスシート!$E$27:$F$27</c:f>
              <c:numCache>
                <c:formatCode>#,##0.0_ </c:formatCode>
                <c:ptCount val="2"/>
                <c:pt idx="0">
                  <c:v>710.89559999999994</c:v>
                </c:pt>
                <c:pt idx="1">
                  <c:v>665.79769999999996</c:v>
                </c:pt>
              </c:numCache>
            </c:numRef>
          </c:val>
          <c:extLst>
            <c:ext xmlns:c16="http://schemas.microsoft.com/office/drawing/2014/chart" uri="{C3380CC4-5D6E-409C-BE32-E72D297353CC}">
              <c16:uniqueId val="{00000007-5BB4-4058-A1C4-75DB7E462900}"/>
            </c:ext>
          </c:extLst>
        </c:ser>
        <c:ser>
          <c:idx val="6"/>
          <c:order val="6"/>
          <c:tx>
            <c:strRef>
              <c:f>国家のバランスシート!$D$28</c:f>
              <c:strCache>
                <c:ptCount val="1"/>
                <c:pt idx="0">
                  <c:v>一般政府</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国家のバランスシート!$E$21:$F$21</c:f>
              <c:strCache>
                <c:ptCount val="2"/>
                <c:pt idx="0">
                  <c:v>借方（資産）</c:v>
                </c:pt>
                <c:pt idx="1">
                  <c:v>貸方（負債・純資産）</c:v>
                </c:pt>
              </c:strCache>
            </c:strRef>
          </c:cat>
          <c:val>
            <c:numRef>
              <c:f>国家のバランスシート!$E$28:$F$28</c:f>
              <c:numCache>
                <c:formatCode>#,##0.0_ </c:formatCode>
                <c:ptCount val="2"/>
                <c:pt idx="0">
                  <c:v>948.79250000000002</c:v>
                </c:pt>
                <c:pt idx="1">
                  <c:v>1392.0766000000001</c:v>
                </c:pt>
              </c:numCache>
            </c:numRef>
          </c:val>
          <c:extLst>
            <c:ext xmlns:c16="http://schemas.microsoft.com/office/drawing/2014/chart" uri="{C3380CC4-5D6E-409C-BE32-E72D297353CC}">
              <c16:uniqueId val="{00000008-5BB4-4058-A1C4-75DB7E462900}"/>
            </c:ext>
          </c:extLst>
        </c:ser>
        <c:dLbls>
          <c:showLegendKey val="0"/>
          <c:showVal val="0"/>
          <c:showCatName val="0"/>
          <c:showSerName val="0"/>
          <c:showPercent val="0"/>
          <c:showBubbleSize val="0"/>
        </c:dLbls>
        <c:gapWidth val="150"/>
        <c:overlap val="100"/>
        <c:axId val="928285488"/>
        <c:axId val="928286320"/>
      </c:barChart>
      <c:catAx>
        <c:axId val="92828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928286320"/>
        <c:crosses val="autoZero"/>
        <c:auto val="1"/>
        <c:lblAlgn val="ctr"/>
        <c:lblOffset val="100"/>
        <c:noMultiLvlLbl val="0"/>
      </c:catAx>
      <c:valAx>
        <c:axId val="928286320"/>
        <c:scaling>
          <c:orientation val="minMax"/>
          <c:max val="11000"/>
          <c:min val="0"/>
        </c:scaling>
        <c:delete val="0"/>
        <c:axPos val="l"/>
        <c:majorGridlines>
          <c:spPr>
            <a:ln w="9525" cap="flat" cmpd="sng" algn="ctr">
              <a:solidFill>
                <a:schemeClr val="tx1">
                  <a:lumMod val="15000"/>
                  <a:lumOff val="85000"/>
                </a:scheme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928285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aseline="0"/>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'data_8200-2026-07-08 (1)'!$B$7</c:f>
              <c:strCache>
                <c:ptCount val="1"/>
                <c:pt idx="0">
                  <c:v>アルゼンチン</c:v>
                </c:pt>
              </c:strCache>
            </c:strRef>
          </c:tx>
          <c:spPr>
            <a:ln w="19050" cap="rnd">
              <a:solidFill>
                <a:srgbClr val="FF0000"/>
              </a:solidFill>
              <a:round/>
            </a:ln>
            <a:effectLst/>
          </c:spPr>
          <c:marker>
            <c:symbol val="none"/>
          </c:marker>
          <c:cat>
            <c:strRef>
              <c:f>'data_8200-2026-07-08 (1)'!$C$6:$AL$6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'data_8200-2026-07-08 (1)'!$C$7:$AL$7</c:f>
              <c:numCache>
                <c:formatCode>General</c:formatCode>
                <c:ptCount val="36"/>
                <c:pt idx="2">
                  <c:v>24.960999999999999</c:v>
                </c:pt>
                <c:pt idx="3">
                  <c:v>26.893000000000001</c:v>
                </c:pt>
                <c:pt idx="4">
                  <c:v>28.425999999999998</c:v>
                </c:pt>
                <c:pt idx="5">
                  <c:v>30.748999999999999</c:v>
                </c:pt>
                <c:pt idx="6">
                  <c:v>32.551000000000002</c:v>
                </c:pt>
                <c:pt idx="7">
                  <c:v>31.675999999999998</c:v>
                </c:pt>
                <c:pt idx="8">
                  <c:v>34.146999999999998</c:v>
                </c:pt>
                <c:pt idx="9">
                  <c:v>38.917000000000002</c:v>
                </c:pt>
                <c:pt idx="10">
                  <c:v>40.832999999999998</c:v>
                </c:pt>
                <c:pt idx="11">
                  <c:v>48.006999999999998</c:v>
                </c:pt>
                <c:pt idx="12">
                  <c:v>147.203</c:v>
                </c:pt>
                <c:pt idx="13">
                  <c:v>125.16200000000001</c:v>
                </c:pt>
                <c:pt idx="14">
                  <c:v>117.878</c:v>
                </c:pt>
                <c:pt idx="15">
                  <c:v>80.281999999999996</c:v>
                </c:pt>
                <c:pt idx="16">
                  <c:v>70.793000000000006</c:v>
                </c:pt>
                <c:pt idx="17">
                  <c:v>62.133000000000003</c:v>
                </c:pt>
                <c:pt idx="18">
                  <c:v>53.814</c:v>
                </c:pt>
                <c:pt idx="19">
                  <c:v>55.396999999999998</c:v>
                </c:pt>
                <c:pt idx="20">
                  <c:v>43.454000000000001</c:v>
                </c:pt>
                <c:pt idx="21">
                  <c:v>38.935000000000002</c:v>
                </c:pt>
                <c:pt idx="22">
                  <c:v>40.436</c:v>
                </c:pt>
                <c:pt idx="23">
                  <c:v>43.496000000000002</c:v>
                </c:pt>
                <c:pt idx="24">
                  <c:v>44.697000000000003</c:v>
                </c:pt>
                <c:pt idx="25">
                  <c:v>52.563000000000002</c:v>
                </c:pt>
                <c:pt idx="26">
                  <c:v>53.06</c:v>
                </c:pt>
                <c:pt idx="27">
                  <c:v>57.027999999999999</c:v>
                </c:pt>
                <c:pt idx="28">
                  <c:v>85.245999999999995</c:v>
                </c:pt>
                <c:pt idx="29">
                  <c:v>89.84</c:v>
                </c:pt>
                <c:pt idx="30">
                  <c:v>103.816</c:v>
                </c:pt>
                <c:pt idx="31">
                  <c:v>81.043000000000006</c:v>
                </c:pt>
                <c:pt idx="32">
                  <c:v>84.302999999999997</c:v>
                </c:pt>
                <c:pt idx="33">
                  <c:v>154.601</c:v>
                </c:pt>
                <c:pt idx="34">
                  <c:v>84.653000000000006</c:v>
                </c:pt>
                <c:pt idx="35">
                  <c:v>80.311000000000007</c:v>
                </c:pt>
              </c:numCache>
            </c:numRef>
          </c:val>
          <c:smooth val="0"/>
          <c:extLst>
            <c:ext xmlns:c16="http://schemas.microsoft.com/office/drawing/2014/chart" uri="{C3380CC4-5D6E-409C-BE32-E72D297353CC}">
              <c16:uniqueId val="{00000000-37C1-4EB5-9CF8-169C3FE547A8}"/>
            </c:ext>
          </c:extLst>
        </c:ser>
        <c:ser>
          <c:idx val="1"/>
          <c:order val="1"/>
          <c:tx>
            <c:strRef>
              <c:f>'data_8200-2026-07-08 (1)'!$B$8</c:f>
              <c:strCache>
                <c:ptCount val="1"/>
                <c:pt idx="0">
                  <c:v>ギリシャ</c:v>
                </c:pt>
              </c:strCache>
            </c:strRef>
          </c:tx>
          <c:spPr>
            <a:ln w="19050" cap="rnd">
              <a:solidFill>
                <a:schemeClr val="accent2"/>
              </a:solidFill>
              <a:round/>
            </a:ln>
            <a:effectLst/>
          </c:spPr>
          <c:marker>
            <c:symbol val="none"/>
          </c:marker>
          <c:cat>
            <c:strRef>
              <c:f>'data_8200-2026-07-08 (1)'!$C$6:$AL$6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'data_8200-2026-07-08 (1)'!$C$8:$AL$8</c:f>
              <c:numCache>
                <c:formatCode>General</c:formatCode>
                <c:ptCount val="36"/>
                <c:pt idx="0">
                  <c:v>74.186000000000007</c:v>
                </c:pt>
                <c:pt idx="1">
                  <c:v>75.736000000000004</c:v>
                </c:pt>
                <c:pt idx="2">
                  <c:v>81.096000000000004</c:v>
                </c:pt>
                <c:pt idx="3">
                  <c:v>101.703</c:v>
                </c:pt>
                <c:pt idx="4">
                  <c:v>99.682000000000002</c:v>
                </c:pt>
                <c:pt idx="5">
                  <c:v>100.387</c:v>
                </c:pt>
                <c:pt idx="6">
                  <c:v>103.724</c:v>
                </c:pt>
                <c:pt idx="7">
                  <c:v>102.599</c:v>
                </c:pt>
                <c:pt idx="8">
                  <c:v>100.785</c:v>
                </c:pt>
                <c:pt idx="9">
                  <c:v>102.843</c:v>
                </c:pt>
                <c:pt idx="10">
                  <c:v>108.854</c:v>
                </c:pt>
                <c:pt idx="11">
                  <c:v>110.535</c:v>
                </c:pt>
                <c:pt idx="12">
                  <c:v>107.871</c:v>
                </c:pt>
                <c:pt idx="13">
                  <c:v>104.259</c:v>
                </c:pt>
                <c:pt idx="14">
                  <c:v>105.49299999999999</c:v>
                </c:pt>
                <c:pt idx="15">
                  <c:v>109.85899999999999</c:v>
                </c:pt>
                <c:pt idx="16">
                  <c:v>105.334</c:v>
                </c:pt>
                <c:pt idx="17">
                  <c:v>104.637</c:v>
                </c:pt>
                <c:pt idx="18">
                  <c:v>110.907</c:v>
                </c:pt>
                <c:pt idx="19">
                  <c:v>128.482</c:v>
                </c:pt>
                <c:pt idx="20">
                  <c:v>147.846</c:v>
                </c:pt>
                <c:pt idx="21">
                  <c:v>175.07599999999999</c:v>
                </c:pt>
                <c:pt idx="22">
                  <c:v>164.27799999999999</c:v>
                </c:pt>
                <c:pt idx="23">
                  <c:v>180.51</c:v>
                </c:pt>
                <c:pt idx="24">
                  <c:v>182.82400000000001</c:v>
                </c:pt>
                <c:pt idx="25">
                  <c:v>180.001</c:v>
                </c:pt>
                <c:pt idx="26">
                  <c:v>183.67500000000001</c:v>
                </c:pt>
                <c:pt idx="27">
                  <c:v>182.62299999999999</c:v>
                </c:pt>
                <c:pt idx="28">
                  <c:v>189.553</c:v>
                </c:pt>
                <c:pt idx="29">
                  <c:v>183.691</c:v>
                </c:pt>
                <c:pt idx="30">
                  <c:v>209.92699999999999</c:v>
                </c:pt>
                <c:pt idx="31">
                  <c:v>197.80600000000001</c:v>
                </c:pt>
                <c:pt idx="32">
                  <c:v>179.17</c:v>
                </c:pt>
                <c:pt idx="33">
                  <c:v>165.535</c:v>
                </c:pt>
                <c:pt idx="34">
                  <c:v>155.37299999999999</c:v>
                </c:pt>
                <c:pt idx="35">
                  <c:v>145.678</c:v>
                </c:pt>
              </c:numCache>
            </c:numRef>
          </c:val>
          <c:smooth val="0"/>
          <c:extLst>
            <c:ext xmlns:c16="http://schemas.microsoft.com/office/drawing/2014/chart" uri="{C3380CC4-5D6E-409C-BE32-E72D297353CC}">
              <c16:uniqueId val="{00000001-37C1-4EB5-9CF8-169C3FE547A8}"/>
            </c:ext>
          </c:extLst>
        </c:ser>
        <c:ser>
          <c:idx val="2"/>
          <c:order val="2"/>
          <c:tx>
            <c:strRef>
              <c:f>'data_8200-2026-07-08 (1)'!$B$9</c:f>
              <c:strCache>
                <c:ptCount val="1"/>
                <c:pt idx="0">
                  <c:v>日本</c:v>
                </c:pt>
              </c:strCache>
            </c:strRef>
          </c:tx>
          <c:spPr>
            <a:ln w="28575" cap="rnd">
              <a:solidFill>
                <a:schemeClr val="tx1"/>
              </a:solidFill>
              <a:round/>
            </a:ln>
            <a:effectLst/>
          </c:spPr>
          <c:marker>
            <c:symbol val="none"/>
          </c:marker>
          <c:cat>
            <c:strRef>
              <c:f>'data_8200-2026-07-08 (1)'!$C$6:$AL$6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'data_8200-2026-07-08 (1)'!$C$9:$AL$9</c:f>
              <c:numCache>
                <c:formatCode>General</c:formatCode>
                <c:ptCount val="36"/>
                <c:pt idx="0">
                  <c:v>54.825000000000003</c:v>
                </c:pt>
                <c:pt idx="1">
                  <c:v>54.088999999999999</c:v>
                </c:pt>
                <c:pt idx="2">
                  <c:v>57.887999999999998</c:v>
                </c:pt>
                <c:pt idx="3">
                  <c:v>63.152000000000001</c:v>
                </c:pt>
                <c:pt idx="4">
                  <c:v>73.272000000000006</c:v>
                </c:pt>
                <c:pt idx="5">
                  <c:v>80.686999999999998</c:v>
                </c:pt>
                <c:pt idx="6">
                  <c:v>85.26</c:v>
                </c:pt>
                <c:pt idx="7">
                  <c:v>91.316999999999993</c:v>
                </c:pt>
                <c:pt idx="8">
                  <c:v>101.602</c:v>
                </c:pt>
                <c:pt idx="9">
                  <c:v>113.54900000000001</c:v>
                </c:pt>
                <c:pt idx="10">
                  <c:v>118.498</c:v>
                </c:pt>
                <c:pt idx="11">
                  <c:v>126.843</c:v>
                </c:pt>
                <c:pt idx="12">
                  <c:v>134.62700000000001</c:v>
                </c:pt>
                <c:pt idx="13">
                  <c:v>140.24199999999999</c:v>
                </c:pt>
                <c:pt idx="14">
                  <c:v>148.839</c:v>
                </c:pt>
                <c:pt idx="15">
                  <c:v>153.435</c:v>
                </c:pt>
                <c:pt idx="16">
                  <c:v>152.102</c:v>
                </c:pt>
                <c:pt idx="17">
                  <c:v>150.44800000000001</c:v>
                </c:pt>
                <c:pt idx="18">
                  <c:v>153.61799999999999</c:v>
                </c:pt>
                <c:pt idx="19">
                  <c:v>172.858</c:v>
                </c:pt>
                <c:pt idx="20">
                  <c:v>178.57900000000001</c:v>
                </c:pt>
                <c:pt idx="21">
                  <c:v>190.56399999999999</c:v>
                </c:pt>
                <c:pt idx="22">
                  <c:v>197.14400000000001</c:v>
                </c:pt>
                <c:pt idx="23">
                  <c:v>201.166</c:v>
                </c:pt>
                <c:pt idx="24">
                  <c:v>203.64500000000001</c:v>
                </c:pt>
                <c:pt idx="25">
                  <c:v>200.14500000000001</c:v>
                </c:pt>
                <c:pt idx="26">
                  <c:v>202.14500000000001</c:v>
                </c:pt>
                <c:pt idx="27">
                  <c:v>203.11099999999999</c:v>
                </c:pt>
                <c:pt idx="28">
                  <c:v>203.721</c:v>
                </c:pt>
                <c:pt idx="29">
                  <c:v>206.32599999999999</c:v>
                </c:pt>
                <c:pt idx="30">
                  <c:v>228.77099999999999</c:v>
                </c:pt>
                <c:pt idx="31">
                  <c:v>222.684</c:v>
                </c:pt>
                <c:pt idx="32">
                  <c:v>227.83099999999999</c:v>
                </c:pt>
                <c:pt idx="33">
                  <c:v>220.30199999999999</c:v>
                </c:pt>
                <c:pt idx="34">
                  <c:v>214.48699999999999</c:v>
                </c:pt>
                <c:pt idx="35">
                  <c:v>206.52500000000001</c:v>
                </c:pt>
              </c:numCache>
            </c:numRef>
          </c:val>
          <c:smooth val="0"/>
          <c:extLst>
            <c:ext xmlns:c16="http://schemas.microsoft.com/office/drawing/2014/chart" uri="{C3380CC4-5D6E-409C-BE32-E72D297353CC}">
              <c16:uniqueId val="{00000002-37C1-4EB5-9CF8-169C3FE547A8}"/>
            </c:ext>
          </c:extLst>
        </c:ser>
        <c:ser>
          <c:idx val="3"/>
          <c:order val="3"/>
          <c:tx>
            <c:strRef>
              <c:f>'data_8200-2026-07-08 (1)'!$B$10</c:f>
              <c:strCache>
                <c:ptCount val="1"/>
                <c:pt idx="0">
                  <c:v>レバノン</c:v>
                </c:pt>
              </c:strCache>
            </c:strRef>
          </c:tx>
          <c:spPr>
            <a:ln w="19050" cap="rnd">
              <a:solidFill>
                <a:schemeClr val="accent4"/>
              </a:solidFill>
              <a:round/>
            </a:ln>
            <a:effectLst/>
          </c:spPr>
          <c:marker>
            <c:symbol val="none"/>
          </c:marker>
          <c:cat>
            <c:strRef>
              <c:f>'data_8200-2026-07-08 (1)'!$C$6:$AL$6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'data_8200-2026-07-08 (1)'!$C$10:$AL$10</c:f>
              <c:numCache>
                <c:formatCode>General</c:formatCode>
                <c:ptCount val="36"/>
                <c:pt idx="10">
                  <c:v>148.07599999999999</c:v>
                </c:pt>
                <c:pt idx="11">
                  <c:v>163.08199999999999</c:v>
                </c:pt>
                <c:pt idx="12">
                  <c:v>163.11699999999999</c:v>
                </c:pt>
                <c:pt idx="13">
                  <c:v>171.30799999999999</c:v>
                </c:pt>
                <c:pt idx="14">
                  <c:v>169.547</c:v>
                </c:pt>
                <c:pt idx="15">
                  <c:v>178.92599999999999</c:v>
                </c:pt>
                <c:pt idx="16">
                  <c:v>183.291</c:v>
                </c:pt>
                <c:pt idx="17">
                  <c:v>169.30099999999999</c:v>
                </c:pt>
                <c:pt idx="18">
                  <c:v>161.48699999999999</c:v>
                </c:pt>
                <c:pt idx="19">
                  <c:v>144.499</c:v>
                </c:pt>
                <c:pt idx="20">
                  <c:v>136.82900000000001</c:v>
                </c:pt>
                <c:pt idx="21">
                  <c:v>134.386</c:v>
                </c:pt>
                <c:pt idx="22">
                  <c:v>131.05699999999999</c:v>
                </c:pt>
                <c:pt idx="23">
                  <c:v>135.43700000000001</c:v>
                </c:pt>
                <c:pt idx="24">
                  <c:v>138.47900000000001</c:v>
                </c:pt>
                <c:pt idx="25">
                  <c:v>140.94399999999999</c:v>
                </c:pt>
                <c:pt idx="26">
                  <c:v>147.94200000000001</c:v>
                </c:pt>
                <c:pt idx="27">
                  <c:v>150.405</c:v>
                </c:pt>
                <c:pt idx="28">
                  <c:v>153.98699999999999</c:v>
                </c:pt>
                <c:pt idx="29">
                  <c:v>171.916</c:v>
                </c:pt>
                <c:pt idx="30">
                  <c:v>157.203</c:v>
                </c:pt>
                <c:pt idx="31">
                  <c:v>345.52300000000002</c:v>
                </c:pt>
                <c:pt idx="32">
                  <c:v>235.89500000000001</c:v>
                </c:pt>
                <c:pt idx="33">
                  <c:v>185.822</c:v>
                </c:pt>
                <c:pt idx="34">
                  <c:v>157.852</c:v>
                </c:pt>
                <c:pt idx="35">
                  <c:v>139.398</c:v>
                </c:pt>
              </c:numCache>
            </c:numRef>
          </c:val>
          <c:smooth val="0"/>
          <c:extLst>
            <c:ext xmlns:c16="http://schemas.microsoft.com/office/drawing/2014/chart" uri="{C3380CC4-5D6E-409C-BE32-E72D297353CC}">
              <c16:uniqueId val="{00000003-37C1-4EB5-9CF8-169C3FE547A8}"/>
            </c:ext>
          </c:extLst>
        </c:ser>
        <c:ser>
          <c:idx val="4"/>
          <c:order val="4"/>
          <c:tx>
            <c:strRef>
              <c:f>'data_8200-2026-07-08 (1)'!$B$11</c:f>
              <c:strCache>
                <c:ptCount val="1"/>
                <c:pt idx="0">
                  <c:v>ロシア</c:v>
                </c:pt>
              </c:strCache>
            </c:strRef>
          </c:tx>
          <c:spPr>
            <a:ln w="19050" cap="rnd">
              <a:solidFill>
                <a:schemeClr val="accent5"/>
              </a:solidFill>
              <a:round/>
            </a:ln>
            <a:effectLst/>
          </c:spPr>
          <c:marker>
            <c:symbol val="none"/>
          </c:marker>
          <c:cat>
            <c:strRef>
              <c:f>'data_8200-2026-07-08 (1)'!$C$6:$AL$6</c:f>
              <c:strCache>
                <c:ptCount val="36"/>
                <c:pt idx="0">
                  <c:v>1990年</c:v>
                </c:pt>
                <c:pt idx="1">
                  <c:v>1991年</c:v>
                </c:pt>
                <c:pt idx="2">
                  <c:v>1992年</c:v>
                </c:pt>
                <c:pt idx="3">
                  <c:v>1993年</c:v>
                </c:pt>
                <c:pt idx="4">
                  <c:v>1994年</c:v>
                </c:pt>
                <c:pt idx="5">
                  <c:v>1995年</c:v>
                </c:pt>
                <c:pt idx="6">
                  <c:v>1996年</c:v>
                </c:pt>
                <c:pt idx="7">
                  <c:v>1997年</c:v>
                </c:pt>
                <c:pt idx="8">
                  <c:v>1998年</c:v>
                </c:pt>
                <c:pt idx="9">
                  <c:v>1999年</c:v>
                </c:pt>
                <c:pt idx="10">
                  <c:v>2000年</c:v>
                </c:pt>
                <c:pt idx="11">
                  <c:v>2001年</c:v>
                </c:pt>
                <c:pt idx="12">
                  <c:v>2002年</c:v>
                </c:pt>
                <c:pt idx="13">
                  <c:v>2003年</c:v>
                </c:pt>
                <c:pt idx="14">
                  <c:v>2004年</c:v>
                </c:pt>
                <c:pt idx="15">
                  <c:v>2005年</c:v>
                </c:pt>
                <c:pt idx="16">
                  <c:v>2006年</c:v>
                </c:pt>
                <c:pt idx="17">
                  <c:v>2007年</c:v>
                </c:pt>
                <c:pt idx="18">
                  <c:v>2008年</c:v>
                </c:pt>
                <c:pt idx="19">
                  <c:v>2009年</c:v>
                </c:pt>
                <c:pt idx="20">
                  <c:v>2010年</c:v>
                </c:pt>
                <c:pt idx="21">
                  <c:v>2011年</c:v>
                </c:pt>
                <c:pt idx="22">
                  <c:v>2012年</c:v>
                </c:pt>
                <c:pt idx="23">
                  <c:v>2013年</c:v>
                </c:pt>
                <c:pt idx="24">
                  <c:v>2014年</c:v>
                </c:pt>
                <c:pt idx="25">
                  <c:v>2015年</c:v>
                </c:pt>
                <c:pt idx="26">
                  <c:v>2016年</c:v>
                </c:pt>
                <c:pt idx="27">
                  <c:v>2017年</c:v>
                </c:pt>
                <c:pt idx="28">
                  <c:v>2018年</c:v>
                </c:pt>
                <c:pt idx="29">
                  <c:v>2019年</c:v>
                </c:pt>
                <c:pt idx="30">
                  <c:v>2020年</c:v>
                </c:pt>
                <c:pt idx="31">
                  <c:v>2021年</c:v>
                </c:pt>
                <c:pt idx="32">
                  <c:v>2022年</c:v>
                </c:pt>
                <c:pt idx="33">
                  <c:v>2023年</c:v>
                </c:pt>
                <c:pt idx="34">
                  <c:v>2024年</c:v>
                </c:pt>
                <c:pt idx="35">
                  <c:v>2025年</c:v>
                </c:pt>
              </c:strCache>
            </c:strRef>
          </c:cat>
          <c:val>
            <c:numRef>
              <c:f>'data_8200-2026-07-08 (1)'!$C$11:$AL$11</c:f>
              <c:numCache>
                <c:formatCode>General</c:formatCode>
                <c:ptCount val="36"/>
                <c:pt idx="7">
                  <c:v>51.518999999999998</c:v>
                </c:pt>
                <c:pt idx="8">
                  <c:v>135.19300000000001</c:v>
                </c:pt>
                <c:pt idx="9">
                  <c:v>92.379000000000005</c:v>
                </c:pt>
                <c:pt idx="10">
                  <c:v>55.868000000000002</c:v>
                </c:pt>
                <c:pt idx="11">
                  <c:v>44.438000000000002</c:v>
                </c:pt>
                <c:pt idx="12">
                  <c:v>37.576999999999998</c:v>
                </c:pt>
                <c:pt idx="13">
                  <c:v>28.334</c:v>
                </c:pt>
                <c:pt idx="14">
                  <c:v>20.827999999999999</c:v>
                </c:pt>
                <c:pt idx="15">
                  <c:v>14.851000000000001</c:v>
                </c:pt>
                <c:pt idx="16">
                  <c:v>9.8040000000000003</c:v>
                </c:pt>
                <c:pt idx="17">
                  <c:v>8.0329999999999995</c:v>
                </c:pt>
                <c:pt idx="18">
                  <c:v>7.4459999999999997</c:v>
                </c:pt>
                <c:pt idx="19">
                  <c:v>9.9179999999999993</c:v>
                </c:pt>
                <c:pt idx="20">
                  <c:v>10.105</c:v>
                </c:pt>
                <c:pt idx="21">
                  <c:v>10.34</c:v>
                </c:pt>
                <c:pt idx="22">
                  <c:v>11.167</c:v>
                </c:pt>
                <c:pt idx="23">
                  <c:v>12.348000000000001</c:v>
                </c:pt>
                <c:pt idx="24">
                  <c:v>15.135999999999999</c:v>
                </c:pt>
                <c:pt idx="25">
                  <c:v>15.286</c:v>
                </c:pt>
                <c:pt idx="26">
                  <c:v>14.849</c:v>
                </c:pt>
                <c:pt idx="27">
                  <c:v>14.311</c:v>
                </c:pt>
                <c:pt idx="28">
                  <c:v>13.62</c:v>
                </c:pt>
                <c:pt idx="29">
                  <c:v>13.747999999999999</c:v>
                </c:pt>
                <c:pt idx="30">
                  <c:v>19.161999999999999</c:v>
                </c:pt>
                <c:pt idx="31">
                  <c:v>16.529</c:v>
                </c:pt>
                <c:pt idx="32">
                  <c:v>15.134</c:v>
                </c:pt>
                <c:pt idx="33">
                  <c:v>15.19</c:v>
                </c:pt>
                <c:pt idx="34">
                  <c:v>14.757999999999999</c:v>
                </c:pt>
                <c:pt idx="35">
                  <c:v>17.189</c:v>
                </c:pt>
              </c:numCache>
            </c:numRef>
          </c:val>
          <c:smooth val="0"/>
          <c:extLst>
            <c:ext xmlns:c16="http://schemas.microsoft.com/office/drawing/2014/chart" uri="{C3380CC4-5D6E-409C-BE32-E72D297353CC}">
              <c16:uniqueId val="{00000004-37C1-4EB5-9CF8-169C3FE547A8}"/>
            </c:ext>
          </c:extLst>
        </c:ser>
        <c:dLbls>
          <c:showLegendKey val="0"/>
          <c:showVal val="0"/>
          <c:showCatName val="0"/>
          <c:showSerName val="0"/>
          <c:showPercent val="0"/>
          <c:showBubbleSize val="0"/>
        </c:dLbls>
        <c:smooth val="0"/>
        <c:axId val="1086944975"/>
        <c:axId val="955468175"/>
      </c:lineChart>
      <c:catAx>
        <c:axId val="1086944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55468175"/>
        <c:crosses val="autoZero"/>
        <c:auto val="1"/>
        <c:lblAlgn val="ctr"/>
        <c:lblOffset val="100"/>
        <c:noMultiLvlLbl val="0"/>
      </c:catAx>
      <c:valAx>
        <c:axId val="955468175"/>
        <c:scaling>
          <c:orientation val="minMax"/>
          <c:max val="3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086944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'data_8200-2026-07-08 (2)'!$B$7</c:f>
              <c:strCache>
                <c:ptCount val="1"/>
                <c:pt idx="0">
                  <c:v>イギリス</c:v>
                </c:pt>
              </c:strCache>
            </c:strRef>
          </c:tx>
          <c:spPr>
            <a:ln w="19050" cap="rnd">
              <a:solidFill>
                <a:srgbClr val="FF0000"/>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(2)'!$C$7:$Q$7</c:f>
              <c:numCache>
                <c:formatCode>General</c:formatCode>
                <c:ptCount val="15"/>
                <c:pt idx="0">
                  <c:v>81.066000000000003</c:v>
                </c:pt>
                <c:pt idx="1">
                  <c:v>84.09</c:v>
                </c:pt>
                <c:pt idx="2">
                  <c:v>84.947999999999993</c:v>
                </c:pt>
                <c:pt idx="3">
                  <c:v>86.510999999999996</c:v>
                </c:pt>
                <c:pt idx="4">
                  <c:v>87.34</c:v>
                </c:pt>
                <c:pt idx="5">
                  <c:v>87.251000000000005</c:v>
                </c:pt>
                <c:pt idx="6">
                  <c:v>86.117000000000004</c:v>
                </c:pt>
                <c:pt idx="7">
                  <c:v>85.584000000000003</c:v>
                </c:pt>
                <c:pt idx="8">
                  <c:v>84.936999999999998</c:v>
                </c:pt>
                <c:pt idx="9">
                  <c:v>104.78700000000001</c:v>
                </c:pt>
                <c:pt idx="10">
                  <c:v>103.447</c:v>
                </c:pt>
                <c:pt idx="11">
                  <c:v>97.510999999999996</c:v>
                </c:pt>
                <c:pt idx="12">
                  <c:v>98.869</c:v>
                </c:pt>
                <c:pt idx="13">
                  <c:v>99.900999999999996</c:v>
                </c:pt>
                <c:pt idx="14">
                  <c:v>102.316</c:v>
                </c:pt>
              </c:numCache>
            </c:numRef>
          </c:val>
          <c:smooth val="0"/>
          <c:extLst>
            <c:ext xmlns:c16="http://schemas.microsoft.com/office/drawing/2014/chart" uri="{C3380CC4-5D6E-409C-BE32-E72D297353CC}">
              <c16:uniqueId val="{00000000-6D66-43CF-B914-B1812409E7A0}"/>
            </c:ext>
          </c:extLst>
        </c:ser>
        <c:ser>
          <c:idx val="1"/>
          <c:order val="1"/>
          <c:tx>
            <c:strRef>
              <c:f>'data_8200-2026-07-08 (2)'!$B$8</c:f>
              <c:strCache>
                <c:ptCount val="1"/>
                <c:pt idx="0">
                  <c:v>イタリア</c:v>
                </c:pt>
              </c:strCache>
            </c:strRef>
          </c:tx>
          <c:spPr>
            <a:ln w="19050" cap="rnd">
              <a:solidFill>
                <a:schemeClr val="accent2"/>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(2)'!$C$8:$Q$8</c:f>
              <c:numCache>
                <c:formatCode>General</c:formatCode>
                <c:ptCount val="15"/>
                <c:pt idx="0">
                  <c:v>119.129</c:v>
                </c:pt>
                <c:pt idx="1">
                  <c:v>125.901</c:v>
                </c:pt>
                <c:pt idx="2">
                  <c:v>131.85400000000001</c:v>
                </c:pt>
                <c:pt idx="3">
                  <c:v>134.797</c:v>
                </c:pt>
                <c:pt idx="4">
                  <c:v>134.79</c:v>
                </c:pt>
                <c:pt idx="5">
                  <c:v>134.24100000000001</c:v>
                </c:pt>
                <c:pt idx="6">
                  <c:v>133.74199999999999</c:v>
                </c:pt>
                <c:pt idx="7">
                  <c:v>134.19999999999999</c:v>
                </c:pt>
                <c:pt idx="8">
                  <c:v>133.9</c:v>
                </c:pt>
                <c:pt idx="9">
                  <c:v>154.38</c:v>
                </c:pt>
                <c:pt idx="10">
                  <c:v>145.81899999999999</c:v>
                </c:pt>
                <c:pt idx="11">
                  <c:v>138.35599999999999</c:v>
                </c:pt>
                <c:pt idx="12">
                  <c:v>133.93799999999999</c:v>
                </c:pt>
                <c:pt idx="13">
                  <c:v>134.73500000000001</c:v>
                </c:pt>
                <c:pt idx="14">
                  <c:v>137.08799999999999</c:v>
                </c:pt>
              </c:numCache>
            </c:numRef>
          </c:val>
          <c:smooth val="0"/>
          <c:extLst>
            <c:ext xmlns:c16="http://schemas.microsoft.com/office/drawing/2014/chart" uri="{C3380CC4-5D6E-409C-BE32-E72D297353CC}">
              <c16:uniqueId val="{00000001-6D66-43CF-B914-B1812409E7A0}"/>
            </c:ext>
          </c:extLst>
        </c:ser>
        <c:ser>
          <c:idx val="2"/>
          <c:order val="2"/>
          <c:tx>
            <c:strRef>
              <c:f>'data_8200-2026-07-08 (2)'!$B$9</c:f>
              <c:strCache>
                <c:ptCount val="1"/>
                <c:pt idx="0">
                  <c:v>カナダ</c:v>
                </c:pt>
              </c:strCache>
            </c:strRef>
          </c:tx>
          <c:spPr>
            <a:ln w="19050" cap="rnd">
              <a:solidFill>
                <a:schemeClr val="accent3"/>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(2)'!$C$9:$Q$9</c:f>
              <c:numCache>
                <c:formatCode>General</c:formatCode>
                <c:ptCount val="15"/>
                <c:pt idx="0">
                  <c:v>84.284000000000006</c:v>
                </c:pt>
                <c:pt idx="1">
                  <c:v>87.015000000000001</c:v>
                </c:pt>
                <c:pt idx="2">
                  <c:v>87.703000000000003</c:v>
                </c:pt>
                <c:pt idx="3">
                  <c:v>85.754999999999995</c:v>
                </c:pt>
                <c:pt idx="4">
                  <c:v>92.283000000000001</c:v>
                </c:pt>
                <c:pt idx="5">
                  <c:v>92.477999999999994</c:v>
                </c:pt>
                <c:pt idx="6">
                  <c:v>90.989000000000004</c:v>
                </c:pt>
                <c:pt idx="7">
                  <c:v>90.756</c:v>
                </c:pt>
                <c:pt idx="8">
                  <c:v>90.11</c:v>
                </c:pt>
                <c:pt idx="9">
                  <c:v>118.06399999999999</c:v>
                </c:pt>
                <c:pt idx="10">
                  <c:v>112.60599999999999</c:v>
                </c:pt>
                <c:pt idx="11">
                  <c:v>103.541</c:v>
                </c:pt>
                <c:pt idx="12">
                  <c:v>105.071</c:v>
                </c:pt>
                <c:pt idx="13">
                  <c:v>110.01900000000001</c:v>
                </c:pt>
                <c:pt idx="14">
                  <c:v>113.506</c:v>
                </c:pt>
              </c:numCache>
            </c:numRef>
          </c:val>
          <c:smooth val="0"/>
          <c:extLst>
            <c:ext xmlns:c16="http://schemas.microsoft.com/office/drawing/2014/chart" uri="{C3380CC4-5D6E-409C-BE32-E72D297353CC}">
              <c16:uniqueId val="{00000002-6D66-43CF-B914-B1812409E7A0}"/>
            </c:ext>
          </c:extLst>
        </c:ser>
        <c:ser>
          <c:idx val="3"/>
          <c:order val="3"/>
          <c:tx>
            <c:strRef>
              <c:f>'data_8200-2026-07-08 (2)'!$B$10</c:f>
              <c:strCache>
                <c:ptCount val="1"/>
                <c:pt idx="0">
                  <c:v>ドイツ</c:v>
                </c:pt>
              </c:strCache>
            </c:strRef>
          </c:tx>
          <c:spPr>
            <a:ln w="19050" cap="rnd">
              <a:solidFill>
                <a:schemeClr val="accent4"/>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(2)'!$C$10:$Q$10</c:f>
              <c:numCache>
                <c:formatCode>General</c:formatCode>
                <c:ptCount val="15"/>
                <c:pt idx="0">
                  <c:v>78.483999999999995</c:v>
                </c:pt>
                <c:pt idx="1">
                  <c:v>79.834999999999994</c:v>
                </c:pt>
                <c:pt idx="2">
                  <c:v>77.456999999999994</c:v>
                </c:pt>
                <c:pt idx="3">
                  <c:v>74.537999999999997</c:v>
                </c:pt>
                <c:pt idx="4">
                  <c:v>71.183999999999997</c:v>
                </c:pt>
                <c:pt idx="5">
                  <c:v>68.301000000000002</c:v>
                </c:pt>
                <c:pt idx="6">
                  <c:v>63.988</c:v>
                </c:pt>
                <c:pt idx="7">
                  <c:v>60.758000000000003</c:v>
                </c:pt>
                <c:pt idx="8">
                  <c:v>58.683999999999997</c:v>
                </c:pt>
                <c:pt idx="9">
                  <c:v>68.042000000000002</c:v>
                </c:pt>
                <c:pt idx="10">
                  <c:v>67.938000000000002</c:v>
                </c:pt>
                <c:pt idx="11">
                  <c:v>64.397000000000006</c:v>
                </c:pt>
                <c:pt idx="12">
                  <c:v>62.345999999999997</c:v>
                </c:pt>
                <c:pt idx="13">
                  <c:v>62.226999999999997</c:v>
                </c:pt>
                <c:pt idx="14">
                  <c:v>62.93</c:v>
                </c:pt>
              </c:numCache>
            </c:numRef>
          </c:val>
          <c:smooth val="0"/>
          <c:extLst>
            <c:ext xmlns:c16="http://schemas.microsoft.com/office/drawing/2014/chart" uri="{C3380CC4-5D6E-409C-BE32-E72D297353CC}">
              <c16:uniqueId val="{00000003-6D66-43CF-B914-B1812409E7A0}"/>
            </c:ext>
          </c:extLst>
        </c:ser>
        <c:ser>
          <c:idx val="4"/>
          <c:order val="4"/>
          <c:tx>
            <c:strRef>
              <c:f>'data_8200-2026-07-08 (2)'!$B$11</c:f>
              <c:strCache>
                <c:ptCount val="1"/>
                <c:pt idx="0">
                  <c:v>日本</c:v>
                </c:pt>
              </c:strCache>
            </c:strRef>
          </c:tx>
          <c:spPr>
            <a:ln w="28575" cap="rnd">
              <a:solidFill>
                <a:schemeClr val="tx1"/>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(2)'!$C$11:$Q$11</c:f>
              <c:numCache>
                <c:formatCode>General</c:formatCode>
                <c:ptCount val="15"/>
                <c:pt idx="0">
                  <c:v>190.56399999999999</c:v>
                </c:pt>
                <c:pt idx="1">
                  <c:v>197.14400000000001</c:v>
                </c:pt>
                <c:pt idx="2">
                  <c:v>201.166</c:v>
                </c:pt>
                <c:pt idx="3">
                  <c:v>203.64500000000001</c:v>
                </c:pt>
                <c:pt idx="4">
                  <c:v>200.14500000000001</c:v>
                </c:pt>
                <c:pt idx="5">
                  <c:v>202.14500000000001</c:v>
                </c:pt>
                <c:pt idx="6">
                  <c:v>203.11099999999999</c:v>
                </c:pt>
                <c:pt idx="7">
                  <c:v>203.721</c:v>
                </c:pt>
                <c:pt idx="8">
                  <c:v>206.32599999999999</c:v>
                </c:pt>
                <c:pt idx="9">
                  <c:v>228.77099999999999</c:v>
                </c:pt>
                <c:pt idx="10">
                  <c:v>222.684</c:v>
                </c:pt>
                <c:pt idx="11">
                  <c:v>227.83099999999999</c:v>
                </c:pt>
                <c:pt idx="12">
                  <c:v>220.30199999999999</c:v>
                </c:pt>
                <c:pt idx="13">
                  <c:v>214.48699999999999</c:v>
                </c:pt>
                <c:pt idx="14">
                  <c:v>206.52500000000001</c:v>
                </c:pt>
              </c:numCache>
            </c:numRef>
          </c:val>
          <c:smooth val="0"/>
          <c:extLst>
            <c:ext xmlns:c16="http://schemas.microsoft.com/office/drawing/2014/chart" uri="{C3380CC4-5D6E-409C-BE32-E72D297353CC}">
              <c16:uniqueId val="{00000004-6D66-43CF-B914-B1812409E7A0}"/>
            </c:ext>
          </c:extLst>
        </c:ser>
        <c:ser>
          <c:idx val="5"/>
          <c:order val="5"/>
          <c:tx>
            <c:strRef>
              <c:f>'data_8200-2026-07-08 (2)'!$B$12</c:f>
              <c:strCache>
                <c:ptCount val="1"/>
                <c:pt idx="0">
                  <c:v>フランス</c:v>
                </c:pt>
              </c:strCache>
            </c:strRef>
          </c:tx>
          <c:spPr>
            <a:ln w="19050" cap="rnd">
              <a:solidFill>
                <a:schemeClr val="accent6"/>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(2)'!$C$12:$Q$12</c:f>
              <c:numCache>
                <c:formatCode>General</c:formatCode>
                <c:ptCount val="15"/>
                <c:pt idx="0">
                  <c:v>88.748000000000005</c:v>
                </c:pt>
                <c:pt idx="1">
                  <c:v>91.74</c:v>
                </c:pt>
                <c:pt idx="2">
                  <c:v>94.56</c:v>
                </c:pt>
                <c:pt idx="3">
                  <c:v>96.162999999999997</c:v>
                </c:pt>
                <c:pt idx="4">
                  <c:v>96.978999999999999</c:v>
                </c:pt>
                <c:pt idx="5">
                  <c:v>98.149000000000001</c:v>
                </c:pt>
                <c:pt idx="6">
                  <c:v>98.762</c:v>
                </c:pt>
                <c:pt idx="7">
                  <c:v>98.528000000000006</c:v>
                </c:pt>
                <c:pt idx="8">
                  <c:v>98.158000000000001</c:v>
                </c:pt>
                <c:pt idx="9">
                  <c:v>114.90900000000001</c:v>
                </c:pt>
                <c:pt idx="10">
                  <c:v>112.786</c:v>
                </c:pt>
                <c:pt idx="11">
                  <c:v>111.364</c:v>
                </c:pt>
                <c:pt idx="12">
                  <c:v>109.646</c:v>
                </c:pt>
                <c:pt idx="13">
                  <c:v>113.17100000000001</c:v>
                </c:pt>
                <c:pt idx="14">
                  <c:v>115.992</c:v>
                </c:pt>
              </c:numCache>
            </c:numRef>
          </c:val>
          <c:smooth val="0"/>
          <c:extLst>
            <c:ext xmlns:c16="http://schemas.microsoft.com/office/drawing/2014/chart" uri="{C3380CC4-5D6E-409C-BE32-E72D297353CC}">
              <c16:uniqueId val="{00000005-6D66-43CF-B914-B1812409E7A0}"/>
            </c:ext>
          </c:extLst>
        </c:ser>
        <c:ser>
          <c:idx val="6"/>
          <c:order val="6"/>
          <c:tx>
            <c:strRef>
              <c:f>'data_8200-2026-07-08 (2)'!$B$13</c:f>
              <c:strCache>
                <c:ptCount val="1"/>
                <c:pt idx="0">
                  <c:v>米国</c:v>
                </c:pt>
              </c:strCache>
            </c:strRef>
          </c:tx>
          <c:spPr>
            <a:ln w="19050" cap="rnd">
              <a:solidFill>
                <a:srgbClr val="7030A0"/>
              </a:solidFill>
              <a:round/>
            </a:ln>
            <a:effectLst/>
          </c:spPr>
          <c:marker>
            <c:symbol val="none"/>
          </c:marker>
          <c:cat>
            <c:strRef>
              <c:f>'data_8200-2026-07-08 (2)'!$C$6:$Q$6</c:f>
              <c:strCache>
                <c:ptCount val="15"/>
                <c:pt idx="0">
                  <c:v>2011年</c:v>
                </c:pt>
                <c:pt idx="1">
                  <c:v>2012年</c:v>
                </c:pt>
                <c:pt idx="2">
                  <c:v>2013年</c:v>
                </c:pt>
                <c:pt idx="3">
                  <c:v>2014年</c:v>
                </c:pt>
                <c:pt idx="4">
                  <c:v>2015年</c:v>
                </c:pt>
                <c:pt idx="5">
                  <c:v>2016年</c:v>
                </c:pt>
                <c:pt idx="6">
                  <c:v>2017年</c:v>
                </c:pt>
                <c:pt idx="7">
                  <c:v>2018年</c:v>
                </c:pt>
                <c:pt idx="8">
                  <c:v>2019年</c:v>
                </c:pt>
                <c:pt idx="9">
                  <c:v>2020年</c:v>
                </c:pt>
                <c:pt idx="10">
                  <c:v>2021年</c:v>
                </c:pt>
                <c:pt idx="11">
                  <c:v>2022年</c:v>
                </c:pt>
                <c:pt idx="12">
                  <c:v>2023年</c:v>
                </c:pt>
                <c:pt idx="13">
                  <c:v>2024年</c:v>
                </c:pt>
                <c:pt idx="14">
                  <c:v>2025年</c:v>
                </c:pt>
              </c:strCache>
            </c:strRef>
          </c:cat>
          <c:val>
            <c:numRef>
              <c:f>'data_8200-2026-07-08 (2)'!$C$13:$Q$13</c:f>
              <c:numCache>
                <c:formatCode>General</c:formatCode>
                <c:ptCount val="15"/>
                <c:pt idx="0">
                  <c:v>100.027</c:v>
                </c:pt>
                <c:pt idx="1">
                  <c:v>103.667</c:v>
                </c:pt>
                <c:pt idx="2">
                  <c:v>105.015</c:v>
                </c:pt>
                <c:pt idx="3">
                  <c:v>104.94199999999999</c:v>
                </c:pt>
                <c:pt idx="4">
                  <c:v>105.44199999999999</c:v>
                </c:pt>
                <c:pt idx="5">
                  <c:v>107.405</c:v>
                </c:pt>
                <c:pt idx="6">
                  <c:v>106.40300000000001</c:v>
                </c:pt>
                <c:pt idx="7">
                  <c:v>107.65300000000001</c:v>
                </c:pt>
                <c:pt idx="8">
                  <c:v>108.785</c:v>
                </c:pt>
                <c:pt idx="9">
                  <c:v>132.55199999999999</c:v>
                </c:pt>
                <c:pt idx="10">
                  <c:v>125.048</c:v>
                </c:pt>
                <c:pt idx="11">
                  <c:v>119.145</c:v>
                </c:pt>
                <c:pt idx="12">
                  <c:v>119.96299999999999</c:v>
                </c:pt>
                <c:pt idx="13">
                  <c:v>122.27</c:v>
                </c:pt>
                <c:pt idx="14">
                  <c:v>123.886</c:v>
                </c:pt>
              </c:numCache>
            </c:numRef>
          </c:val>
          <c:smooth val="0"/>
          <c:extLst>
            <c:ext xmlns:c16="http://schemas.microsoft.com/office/drawing/2014/chart" uri="{C3380CC4-5D6E-409C-BE32-E72D297353CC}">
              <c16:uniqueId val="{00000006-6D66-43CF-B914-B1812409E7A0}"/>
            </c:ext>
          </c:extLst>
        </c:ser>
        <c:dLbls>
          <c:showLegendKey val="0"/>
          <c:showVal val="0"/>
          <c:showCatName val="0"/>
          <c:showSerName val="0"/>
          <c:showPercent val="0"/>
          <c:showBubbleSize val="0"/>
        </c:dLbls>
        <c:smooth val="0"/>
        <c:axId val="1086853103"/>
        <c:axId val="955478735"/>
      </c:lineChart>
      <c:catAx>
        <c:axId val="1086853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55478735"/>
        <c:crosses val="autoZero"/>
        <c:auto val="1"/>
        <c:lblAlgn val="ctr"/>
        <c:lblOffset val="100"/>
        <c:noMultiLvlLbl val="0"/>
      </c:catAx>
      <c:valAx>
        <c:axId val="9554787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0868531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82296225576845"/>
          <c:y val="8.8935881933287539E-2"/>
          <c:w val="0.4936475377552596"/>
          <c:h val="0.8894197525958137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B71-4027-BE28-0D173B841BF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B71-4027-BE28-0D173B841BF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B71-4027-BE28-0D173B841BF1}"/>
              </c:ext>
            </c:extLst>
          </c:dPt>
          <c:dPt>
            <c:idx val="3"/>
            <c:bubble3D val="0"/>
            <c:spPr>
              <a:solidFill>
                <a:sysClr val="window" lastClr="FFFFFF"/>
              </a:solidFill>
              <a:ln w="19050">
                <a:solidFill>
                  <a:sysClr val="windowText" lastClr="000000"/>
                </a:solidFill>
              </a:ln>
              <a:effectLst/>
            </c:spPr>
            <c:extLst>
              <c:ext xmlns:c16="http://schemas.microsoft.com/office/drawing/2014/chart" uri="{C3380CC4-5D6E-409C-BE32-E72D297353CC}">
                <c16:uniqueId val="{00000007-6B71-4027-BE28-0D173B841BF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B71-4027-BE28-0D173B841BF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B71-4027-BE28-0D173B841BF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B71-4027-BE28-0D173B841BF1}"/>
              </c:ext>
            </c:extLst>
          </c:dPt>
          <c:dPt>
            <c:idx val="7"/>
            <c:bubble3D val="0"/>
            <c:spPr>
              <a:solidFill>
                <a:schemeClr val="tx1"/>
              </a:solidFill>
              <a:ln w="19050">
                <a:solidFill>
                  <a:schemeClr val="lt1"/>
                </a:solidFill>
              </a:ln>
              <a:effectLst/>
            </c:spPr>
            <c:extLst>
              <c:ext xmlns:c16="http://schemas.microsoft.com/office/drawing/2014/chart" uri="{C3380CC4-5D6E-409C-BE32-E72D297353CC}">
                <c16:uniqueId val="{0000000F-6B71-4027-BE28-0D173B841BF1}"/>
              </c:ext>
            </c:extLst>
          </c:dPt>
          <c:dLbls>
            <c:dLbl>
              <c:idx val="7"/>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F-6B71-4027-BE28-0D173B841BF1}"/>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国債所有者別内訳!$F$5:$F$12</c:f>
              <c:strCache>
                <c:ptCount val="8"/>
                <c:pt idx="0">
                  <c:v>預金取扱機関</c:v>
                </c:pt>
                <c:pt idx="1">
                  <c:v>保険・年金基金</c:v>
                </c:pt>
                <c:pt idx="2">
                  <c:v>社会保障基金等</c:v>
                </c:pt>
                <c:pt idx="3">
                  <c:v>日本銀行</c:v>
                </c:pt>
                <c:pt idx="4">
                  <c:v>その他金融機関</c:v>
                </c:pt>
                <c:pt idx="5">
                  <c:v>非金融法人企業</c:v>
                </c:pt>
                <c:pt idx="6">
                  <c:v>家計・ＮＰＯ</c:v>
                </c:pt>
                <c:pt idx="7">
                  <c:v>海外</c:v>
                </c:pt>
              </c:strCache>
            </c:strRef>
          </c:cat>
          <c:val>
            <c:numRef>
              <c:f>国債所有者別内訳!$G$5:$G$12</c:f>
              <c:numCache>
                <c:formatCode>0.00%</c:formatCode>
                <c:ptCount val="8"/>
                <c:pt idx="0">
                  <c:v>0.11833164728071738</c:v>
                </c:pt>
                <c:pt idx="1">
                  <c:v>0.18790191200023942</c:v>
                </c:pt>
                <c:pt idx="2">
                  <c:v>7.3039077912983696E-2</c:v>
                </c:pt>
                <c:pt idx="3">
                  <c:v>0.49037000251616181</c:v>
                </c:pt>
                <c:pt idx="4">
                  <c:v>3.3789683775689396E-2</c:v>
                </c:pt>
                <c:pt idx="5">
                  <c:v>8.1367271198663008E-3</c:v>
                </c:pt>
                <c:pt idx="6">
                  <c:v>2.0588559584631506E-2</c:v>
                </c:pt>
                <c:pt idx="7">
                  <c:v>6.784238980971051E-2</c:v>
                </c:pt>
              </c:numCache>
            </c:numRef>
          </c:val>
          <c:extLst>
            <c:ext xmlns:c16="http://schemas.microsoft.com/office/drawing/2014/chart" uri="{C3380CC4-5D6E-409C-BE32-E72D297353CC}">
              <c16:uniqueId val="{00000010-6B71-4027-BE28-0D173B841BF1}"/>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8269102916757252"/>
          <c:y val="0.18591944057534326"/>
          <c:w val="0.20445910647723659"/>
          <c:h val="0.5840916455840131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sz="1200" baseline="0"/>
      </a:pPr>
      <a:endParaRPr lang="ja-JP"/>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'nme_R031.2862664.20260705071729'!$B$16</c:f>
              <c:strCache>
                <c:ptCount val="1"/>
                <c:pt idx="0">
                  <c:v>一般政府総債務対GDP比率（％）</c:v>
                </c:pt>
              </c:strCache>
            </c:strRef>
          </c:tx>
          <c:spPr>
            <a:ln w="22225" cap="rnd">
              <a:solidFill>
                <a:schemeClr val="accent1"/>
              </a:solidFill>
              <a:round/>
            </a:ln>
            <a:effectLst/>
          </c:spPr>
          <c:marker>
            <c:symbol val="none"/>
          </c:marker>
          <c:cat>
            <c:strRef>
              <c:f>'nme_R031.2862664.20260705071729'!$A$17:$A$48</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'nme_R031.2862664.20260705071729'!$B$17:$B$48</c:f>
              <c:numCache>
                <c:formatCode>0.00%</c:formatCode>
                <c:ptCount val="32"/>
                <c:pt idx="0">
                  <c:v>0.76824145568838265</c:v>
                </c:pt>
                <c:pt idx="1">
                  <c:v>0.84816372056280631</c:v>
                </c:pt>
                <c:pt idx="2">
                  <c:v>0.90587193438170666</c:v>
                </c:pt>
                <c:pt idx="3">
                  <c:v>0.9998794047811117</c:v>
                </c:pt>
                <c:pt idx="4">
                  <c:v>1.1150036592577557</c:v>
                </c:pt>
                <c:pt idx="5">
                  <c:v>1.234999508253884</c:v>
                </c:pt>
                <c:pt idx="6">
                  <c:v>1.3545696622389709</c:v>
                </c:pt>
                <c:pt idx="7">
                  <c:v>1.4378017727723285</c:v>
                </c:pt>
                <c:pt idx="8">
                  <c:v>1.5385470814760531</c:v>
                </c:pt>
                <c:pt idx="9">
                  <c:v>1.6187973917147855</c:v>
                </c:pt>
                <c:pt idx="10">
                  <c:v>1.7294325959889507</c:v>
                </c:pt>
                <c:pt idx="11">
                  <c:v>1.7339989949383194</c:v>
                </c:pt>
                <c:pt idx="12">
                  <c:v>1.7368261455960099</c:v>
                </c:pt>
                <c:pt idx="13">
                  <c:v>1.7626985965841386</c:v>
                </c:pt>
                <c:pt idx="14">
                  <c:v>1.8353461058273584</c:v>
                </c:pt>
                <c:pt idx="15">
                  <c:v>2.0017274909053158</c:v>
                </c:pt>
                <c:pt idx="16">
                  <c:v>2.0587266491927987</c:v>
                </c:pt>
                <c:pt idx="17">
                  <c:v>2.1795409681821689</c:v>
                </c:pt>
                <c:pt idx="18">
                  <c:v>2.2803779217553952</c:v>
                </c:pt>
                <c:pt idx="19">
                  <c:v>2.2826302859535756</c:v>
                </c:pt>
                <c:pt idx="20">
                  <c:v>2.3093817453654464</c:v>
                </c:pt>
                <c:pt idx="21">
                  <c:v>2.3020174658738579</c:v>
                </c:pt>
                <c:pt idx="22">
                  <c:v>2.2908845346343241</c:v>
                </c:pt>
                <c:pt idx="23">
                  <c:v>2.2722784669422151</c:v>
                </c:pt>
                <c:pt idx="24">
                  <c:v>2.3149982700066887</c:v>
                </c:pt>
                <c:pt idx="25">
                  <c:v>2.3260677134949437</c:v>
                </c:pt>
                <c:pt idx="26">
                  <c:v>2.5347015733780371</c:v>
                </c:pt>
                <c:pt idx="27">
                  <c:v>2.4754043853654646</c:v>
                </c:pt>
                <c:pt idx="28">
                  <c:v>2.4352283177608163</c:v>
                </c:pt>
                <c:pt idx="29">
                  <c:v>2.3408781417804194</c:v>
                </c:pt>
                <c:pt idx="30">
                  <c:v>2.1985982166248799</c:v>
                </c:pt>
                <c:pt idx="31">
                  <c:v>2.0551865846232542</c:v>
                </c:pt>
              </c:numCache>
            </c:numRef>
          </c:val>
          <c:smooth val="0"/>
          <c:extLst>
            <c:ext xmlns:c16="http://schemas.microsoft.com/office/drawing/2014/chart" uri="{C3380CC4-5D6E-409C-BE32-E72D297353CC}">
              <c16:uniqueId val="{00000000-4296-4C48-8BE4-AA6EB0044AF8}"/>
            </c:ext>
          </c:extLst>
        </c:ser>
        <c:ser>
          <c:idx val="1"/>
          <c:order val="1"/>
          <c:tx>
            <c:strRef>
              <c:f>'nme_R031.2862664.20260705071729'!$C$16</c:f>
              <c:strCache>
                <c:ptCount val="1"/>
                <c:pt idx="0">
                  <c:v>除く日銀保有分国債・財投債（％）</c:v>
                </c:pt>
              </c:strCache>
            </c:strRef>
          </c:tx>
          <c:spPr>
            <a:ln w="22225" cap="rnd">
              <a:solidFill>
                <a:schemeClr val="accent2"/>
              </a:solidFill>
              <a:round/>
            </a:ln>
            <a:effectLst/>
          </c:spPr>
          <c:marker>
            <c:symbol val="none"/>
          </c:marker>
          <c:cat>
            <c:strRef>
              <c:f>'nme_R031.2862664.20260705071729'!$A$17:$A$48</c:f>
              <c:strCache>
                <c:ptCount val="32"/>
                <c:pt idx="0">
                  <c:v>1994年度</c:v>
                </c:pt>
                <c:pt idx="1">
                  <c:v>1995年度</c:v>
                </c:pt>
                <c:pt idx="2">
                  <c:v>1996年度</c:v>
                </c:pt>
                <c:pt idx="3">
                  <c:v>1997年度</c:v>
                </c:pt>
                <c:pt idx="4">
                  <c:v>1998年度</c:v>
                </c:pt>
                <c:pt idx="5">
                  <c:v>1999年度</c:v>
                </c:pt>
                <c:pt idx="6">
                  <c:v>2000年度</c:v>
                </c:pt>
                <c:pt idx="7">
                  <c:v>2001年度</c:v>
                </c:pt>
                <c:pt idx="8">
                  <c:v>2002年度</c:v>
                </c:pt>
                <c:pt idx="9">
                  <c:v>2003年度</c:v>
                </c:pt>
                <c:pt idx="10">
                  <c:v>2004年度</c:v>
                </c:pt>
                <c:pt idx="11">
                  <c:v>2005年度</c:v>
                </c:pt>
                <c:pt idx="12">
                  <c:v>2006年度</c:v>
                </c:pt>
                <c:pt idx="13">
                  <c:v>2007年度</c:v>
                </c:pt>
                <c:pt idx="14">
                  <c:v>2008年度</c:v>
                </c:pt>
                <c:pt idx="15">
                  <c:v>2009年度</c:v>
                </c:pt>
                <c:pt idx="16">
                  <c:v>2010年度</c:v>
                </c:pt>
                <c:pt idx="17">
                  <c:v>2011年度</c:v>
                </c:pt>
                <c:pt idx="18">
                  <c:v>2012年度</c:v>
                </c:pt>
                <c:pt idx="19">
                  <c:v>2013年度</c:v>
                </c:pt>
                <c:pt idx="20">
                  <c:v>2014年度</c:v>
                </c:pt>
                <c:pt idx="21">
                  <c:v>2015年度</c:v>
                </c:pt>
                <c:pt idx="22">
                  <c:v>2016年度</c:v>
                </c:pt>
                <c:pt idx="23">
                  <c:v>2017年度</c:v>
                </c:pt>
                <c:pt idx="24">
                  <c:v>2018年度</c:v>
                </c:pt>
                <c:pt idx="25">
                  <c:v>2019年度</c:v>
                </c:pt>
                <c:pt idx="26">
                  <c:v>2020年度</c:v>
                </c:pt>
                <c:pt idx="27">
                  <c:v>2021年度</c:v>
                </c:pt>
                <c:pt idx="28">
                  <c:v>2022年度</c:v>
                </c:pt>
                <c:pt idx="29">
                  <c:v>2023年度</c:v>
                </c:pt>
                <c:pt idx="30">
                  <c:v>2024年度</c:v>
                </c:pt>
                <c:pt idx="31">
                  <c:v>2025年度</c:v>
                </c:pt>
              </c:strCache>
            </c:strRef>
          </c:cat>
          <c:val>
            <c:numRef>
              <c:f>'nme_R031.2862664.20260705071729'!$C$17:$C$48</c:f>
              <c:numCache>
                <c:formatCode>0.00%</c:formatCode>
                <c:ptCount val="32"/>
                <c:pt idx="0">
                  <c:v>0.73449501887114843</c:v>
                </c:pt>
                <c:pt idx="1">
                  <c:v>0.79703283784627899</c:v>
                </c:pt>
                <c:pt idx="2">
                  <c:v>0.84641846224417905</c:v>
                </c:pt>
                <c:pt idx="3">
                  <c:v>0.93667592135381006</c:v>
                </c:pt>
                <c:pt idx="4">
                  <c:v>1.0408099206461443</c:v>
                </c:pt>
                <c:pt idx="5">
                  <c:v>1.1538260083030587</c:v>
                </c:pt>
                <c:pt idx="6">
                  <c:v>1.2673640569795974</c:v>
                </c:pt>
                <c:pt idx="7">
                  <c:v>1.3075089648144458</c:v>
                </c:pt>
                <c:pt idx="8">
                  <c:v>1.3856892684214961</c:v>
                </c:pt>
                <c:pt idx="9">
                  <c:v>1.4612755068404846</c:v>
                </c:pt>
                <c:pt idx="10">
                  <c:v>1.5571779218680326</c:v>
                </c:pt>
                <c:pt idx="11">
                  <c:v>1.5731130412320244</c:v>
                </c:pt>
                <c:pt idx="12">
                  <c:v>1.6059846831991043</c:v>
                </c:pt>
                <c:pt idx="13">
                  <c:v>1.6456536769789782</c:v>
                </c:pt>
                <c:pt idx="14">
                  <c:v>1.7282863358914939</c:v>
                </c:pt>
                <c:pt idx="15">
                  <c:v>1.8995831020561373</c:v>
                </c:pt>
                <c:pt idx="16">
                  <c:v>1.9403797561331033</c:v>
                </c:pt>
                <c:pt idx="17">
                  <c:v>2.035982211193192</c:v>
                </c:pt>
                <c:pt idx="18">
                  <c:v>2.0943307970871587</c:v>
                </c:pt>
                <c:pt idx="19">
                  <c:v>1.9804649562692547</c:v>
                </c:pt>
                <c:pt idx="20">
                  <c:v>1.8879287361537633</c:v>
                </c:pt>
                <c:pt idx="21">
                  <c:v>1.7274369235045017</c:v>
                </c:pt>
                <c:pt idx="22">
                  <c:v>1.5955009884529778</c:v>
                </c:pt>
                <c:pt idx="23">
                  <c:v>1.5019707818706036</c:v>
                </c:pt>
                <c:pt idx="24">
                  <c:v>1.4804826576066017</c:v>
                </c:pt>
                <c:pt idx="25">
                  <c:v>1.4726210435721634</c:v>
                </c:pt>
                <c:pt idx="26">
                  <c:v>1.6233089194167574</c:v>
                </c:pt>
                <c:pt idx="27">
                  <c:v>1.5811105291091554</c:v>
                </c:pt>
                <c:pt idx="28">
                  <c:v>1.4615732273384678</c:v>
                </c:pt>
                <c:pt idx="29">
                  <c:v>1.4108974182051248</c:v>
                </c:pt>
                <c:pt idx="30">
                  <c:v>1.3497899440742824</c:v>
                </c:pt>
                <c:pt idx="31">
                  <c:v>1.329984409201977</c:v>
                </c:pt>
              </c:numCache>
            </c:numRef>
          </c:val>
          <c:smooth val="0"/>
          <c:extLst>
            <c:ext xmlns:c16="http://schemas.microsoft.com/office/drawing/2014/chart" uri="{C3380CC4-5D6E-409C-BE32-E72D297353CC}">
              <c16:uniqueId val="{00000001-4296-4C48-8BE4-AA6EB0044AF8}"/>
            </c:ext>
          </c:extLst>
        </c:ser>
        <c:dLbls>
          <c:showLegendKey val="0"/>
          <c:showVal val="0"/>
          <c:showCatName val="0"/>
          <c:showSerName val="0"/>
          <c:showPercent val="0"/>
          <c:showBubbleSize val="0"/>
        </c:dLbls>
        <c:smooth val="0"/>
        <c:axId val="984565232"/>
        <c:axId val="973661872"/>
      </c:lineChart>
      <c:catAx>
        <c:axId val="984565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973661872"/>
        <c:crosses val="autoZero"/>
        <c:auto val="1"/>
        <c:lblAlgn val="ctr"/>
        <c:lblOffset val="100"/>
        <c:noMultiLvlLbl val="0"/>
      </c:catAx>
      <c:valAx>
        <c:axId val="9736618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984565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37891" name="Rectangle 3"/>
          <p:cNvSpPr>
            <a:spLocks noGrp="1" noChangeArrowheads="1"/>
          </p:cNvSpPr>
          <p:nvPr>
            <p:ph type="dt" sz="quarter"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37892" name="Rectangle 4"/>
          <p:cNvSpPr>
            <a:spLocks noGrp="1" noChangeArrowheads="1"/>
          </p:cNvSpPr>
          <p:nvPr>
            <p:ph type="ftr" sz="quarter" idx="2"/>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37893" name="Rectangle 5"/>
          <p:cNvSpPr>
            <a:spLocks noGrp="1" noChangeArrowheads="1"/>
          </p:cNvSpPr>
          <p:nvPr>
            <p:ph type="sldNum" sz="quarter" idx="3"/>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CC648123-1D20-420B-B8F8-1BBC460A67D2}" type="slidenum">
              <a:rPr lang="en-US" altLang="ja-JP"/>
              <a:pPr>
                <a:defRPr/>
              </a:pPr>
              <a:t>‹#›</a:t>
            </a:fld>
            <a:endParaRPr lang="en-US" altLang="ja-JP" dirty="0"/>
          </a:p>
        </p:txBody>
      </p:sp>
    </p:spTree>
    <p:extLst>
      <p:ext uri="{BB962C8B-B14F-4D97-AF65-F5344CB8AC3E}">
        <p14:creationId xmlns:p14="http://schemas.microsoft.com/office/powerpoint/2010/main" val="2653246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defTabSz="947738">
              <a:defRPr sz="1300"/>
            </a:lvl1pPr>
          </a:lstStyle>
          <a:p>
            <a:pPr>
              <a:defRPr/>
            </a:pPr>
            <a:endParaRPr lang="en-US" altLang="ja-JP" dirty="0"/>
          </a:p>
        </p:txBody>
      </p:sp>
      <p:sp>
        <p:nvSpPr>
          <p:cNvPr id="18435" name="Rectangle 3"/>
          <p:cNvSpPr>
            <a:spLocks noGrp="1" noChangeArrowheads="1"/>
          </p:cNvSpPr>
          <p:nvPr>
            <p:ph type="dt" idx="1"/>
          </p:nvPr>
        </p:nvSpPr>
        <p:spPr bwMode="auto">
          <a:xfrm>
            <a:off x="3779838"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lvl1pPr algn="r" defTabSz="947738">
              <a:defRPr sz="1300"/>
            </a:lvl1pPr>
          </a:lstStyle>
          <a:p>
            <a:pPr>
              <a:defRPr/>
            </a:pPr>
            <a:endParaRPr lang="en-US" altLang="ja-JP" dirty="0"/>
          </a:p>
        </p:txBody>
      </p:sp>
      <p:sp>
        <p:nvSpPr>
          <p:cNvPr id="18436" name="Rectangle 4"/>
          <p:cNvSpPr>
            <a:spLocks noGrp="1" noRot="1" noChangeAspect="1" noChangeArrowheads="1" noTextEdit="1"/>
          </p:cNvSpPr>
          <p:nvPr>
            <p:ph type="sldImg" idx="2"/>
          </p:nvPr>
        </p:nvSpPr>
        <p:spPr bwMode="auto">
          <a:xfrm>
            <a:off x="8540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889000" y="4714875"/>
            <a:ext cx="48910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8438"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defTabSz="947738">
              <a:defRPr sz="1300"/>
            </a:lvl1pPr>
          </a:lstStyle>
          <a:p>
            <a:pPr>
              <a:defRPr/>
            </a:pPr>
            <a:endParaRPr lang="en-US" altLang="ja-JP" dirty="0"/>
          </a:p>
        </p:txBody>
      </p:sp>
      <p:sp>
        <p:nvSpPr>
          <p:cNvPr id="18439" name="Rectangle 7"/>
          <p:cNvSpPr>
            <a:spLocks noGrp="1" noChangeArrowheads="1"/>
          </p:cNvSpPr>
          <p:nvPr>
            <p:ph type="sldNum" sz="quarter" idx="5"/>
          </p:nvPr>
        </p:nvSpPr>
        <p:spPr bwMode="auto">
          <a:xfrm>
            <a:off x="3779838"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20" tIns="47410" rIns="94820" bIns="47410" numCol="1" anchor="b" anchorCtr="0" compatLnSpc="1">
            <a:prstTxWarp prst="textNoShape">
              <a:avLst/>
            </a:prstTxWarp>
          </a:bodyPr>
          <a:lstStyle>
            <a:lvl1pPr algn="r" defTabSz="947738">
              <a:defRPr sz="1300"/>
            </a:lvl1pPr>
          </a:lstStyle>
          <a:p>
            <a:pPr>
              <a:defRPr/>
            </a:pPr>
            <a:fld id="{E1D64387-AF38-4E7F-ACA5-F7D313956512}" type="slidenum">
              <a:rPr lang="en-US" altLang="ja-JP"/>
              <a:pPr>
                <a:defRPr/>
              </a:pPr>
              <a:t>‹#›</a:t>
            </a:fld>
            <a:endParaRPr lang="en-US" altLang="ja-JP" dirty="0"/>
          </a:p>
        </p:txBody>
      </p:sp>
    </p:spTree>
    <p:extLst>
      <p:ext uri="{BB962C8B-B14F-4D97-AF65-F5344CB8AC3E}">
        <p14:creationId xmlns:p14="http://schemas.microsoft.com/office/powerpoint/2010/main" val="6130954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47738" eaLnBrk="0" hangingPunct="0">
              <a:defRPr kumimoji="1" sz="5400">
                <a:solidFill>
                  <a:schemeClr val="tx1"/>
                </a:solidFill>
                <a:latin typeface="Times New Roman" pitchFamily="18" charset="0"/>
                <a:ea typeface="ＭＳ Ｐゴシック" pitchFamily="50" charset="-128"/>
              </a:defRPr>
            </a:lvl1pPr>
            <a:lvl2pPr marL="742950" indent="-285750" defTabSz="947738" eaLnBrk="0" hangingPunct="0">
              <a:defRPr kumimoji="1" sz="5400">
                <a:solidFill>
                  <a:schemeClr val="tx1"/>
                </a:solidFill>
                <a:latin typeface="Times New Roman" pitchFamily="18" charset="0"/>
                <a:ea typeface="ＭＳ Ｐゴシック" pitchFamily="50" charset="-128"/>
              </a:defRPr>
            </a:lvl2pPr>
            <a:lvl3pPr marL="1143000" indent="-228600" defTabSz="947738" eaLnBrk="0" hangingPunct="0">
              <a:defRPr kumimoji="1" sz="5400">
                <a:solidFill>
                  <a:schemeClr val="tx1"/>
                </a:solidFill>
                <a:latin typeface="Times New Roman" pitchFamily="18" charset="0"/>
                <a:ea typeface="ＭＳ Ｐゴシック" pitchFamily="50" charset="-128"/>
              </a:defRPr>
            </a:lvl3pPr>
            <a:lvl4pPr marL="1600200" indent="-228600" defTabSz="947738" eaLnBrk="0" hangingPunct="0">
              <a:defRPr kumimoji="1" sz="5400">
                <a:solidFill>
                  <a:schemeClr val="tx1"/>
                </a:solidFill>
                <a:latin typeface="Times New Roman" pitchFamily="18" charset="0"/>
                <a:ea typeface="ＭＳ Ｐゴシック" pitchFamily="50" charset="-128"/>
              </a:defRPr>
            </a:lvl4pPr>
            <a:lvl5pPr marL="2057400" indent="-228600" defTabSz="947738" eaLnBrk="0" hangingPunct="0">
              <a:defRPr kumimoji="1" sz="5400">
                <a:solidFill>
                  <a:schemeClr val="tx1"/>
                </a:solidFill>
                <a:latin typeface="Times New Roman" pitchFamily="18" charset="0"/>
                <a:ea typeface="ＭＳ Ｐゴシック" pitchFamily="50" charset="-128"/>
              </a:defRPr>
            </a:lvl5pPr>
            <a:lvl6pPr marL="25146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defTabSz="947738"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eaLnBrk="1" hangingPunct="1"/>
            <a:fld id="{06B34DC5-0DF2-47EB-A936-8EB8E58581C5}" type="slidenum">
              <a:rPr lang="en-US" altLang="ja-JP" sz="1300" smtClean="0"/>
              <a:pPr eaLnBrk="1" hangingPunct="1"/>
              <a:t>1</a:t>
            </a:fld>
            <a:endParaRPr lang="en-US" altLang="ja-JP" sz="1300" dirty="0"/>
          </a:p>
        </p:txBody>
      </p:sp>
      <p:sp>
        <p:nvSpPr>
          <p:cNvPr id="19459" name="Rectangle 2"/>
          <p:cNvSpPr>
            <a:spLocks noGrp="1" noRot="1" noChangeAspect="1" noChangeArrowheads="1" noTextEdit="1"/>
          </p:cNvSpPr>
          <p:nvPr>
            <p:ph type="sldImg"/>
          </p:nvPr>
        </p:nvSpPr>
        <p:spPr>
          <a:solidFill>
            <a:srgbClr val="FFFFFF"/>
          </a:solidFill>
          <a:ln/>
        </p:spPr>
      </p:sp>
      <p:sp>
        <p:nvSpPr>
          <p:cNvPr id="19460" name="Rectangle 3"/>
          <p:cNvSpPr>
            <a:spLocks noGrp="1" noChangeArrowheads="1"/>
          </p:cNvSpPr>
          <p:nvPr>
            <p:ph type="body" idx="1"/>
          </p:nvPr>
        </p:nvSpPr>
        <p:spPr>
          <a:xfrm>
            <a:off x="666750" y="4714875"/>
            <a:ext cx="5335588" cy="4467225"/>
          </a:xfrm>
          <a:solidFill>
            <a:srgbClr val="FFFFFF"/>
          </a:solidFill>
          <a:ln>
            <a:solidFill>
              <a:srgbClr val="000000"/>
            </a:solidFill>
            <a:miter lim="800000"/>
            <a:headEnd/>
            <a:tailEnd/>
          </a:ln>
        </p:spPr>
        <p:txBody>
          <a:bodyPr/>
          <a:lstStyle/>
          <a:p>
            <a:pPr lvl="1" eaLnBrk="1" hangingPunct="1"/>
            <a:endParaRPr lang="ja-JP" altLang="ja-JP" sz="1000" dirty="0">
              <a:latin typeface="ＭＳ 明朝" pitchFamily="17" charset="-128"/>
              <a:ea typeface="ＭＳ 明朝" pitchFamily="17" charset="-128"/>
            </a:endParaRPr>
          </a:p>
        </p:txBody>
      </p:sp>
    </p:spTree>
    <p:extLst>
      <p:ext uri="{BB962C8B-B14F-4D97-AF65-F5344CB8AC3E}">
        <p14:creationId xmlns:p14="http://schemas.microsoft.com/office/powerpoint/2010/main" val="3001812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E1D64387-AF38-4E7F-ACA5-F7D313956512}" type="slidenum">
              <a:rPr lang="en-US" altLang="ja-JP" smtClean="0"/>
              <a:pPr>
                <a:defRPr/>
              </a:pPr>
              <a:t>13</a:t>
            </a:fld>
            <a:endParaRPr lang="en-US" altLang="ja-JP" dirty="0"/>
          </a:p>
        </p:txBody>
      </p:sp>
    </p:spTree>
    <p:extLst>
      <p:ext uri="{BB962C8B-B14F-4D97-AF65-F5344CB8AC3E}">
        <p14:creationId xmlns:p14="http://schemas.microsoft.com/office/powerpoint/2010/main" val="2617574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72CEB0EA-D66B-4C1B-AACC-1D627FFADFAC}" type="slidenum">
              <a:rPr lang="en-US" altLang="ja-JP"/>
              <a:pPr>
                <a:defRPr/>
              </a:pPr>
              <a:t>‹#›</a:t>
            </a:fld>
            <a:endParaRPr lang="en-US" altLang="ja-JP" dirty="0"/>
          </a:p>
        </p:txBody>
      </p:sp>
    </p:spTree>
    <p:extLst>
      <p:ext uri="{BB962C8B-B14F-4D97-AF65-F5344CB8AC3E}">
        <p14:creationId xmlns:p14="http://schemas.microsoft.com/office/powerpoint/2010/main" val="1176023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7EDB2B2-E624-46C5-8389-F65802D30175}" type="slidenum">
              <a:rPr lang="en-US" altLang="ja-JP"/>
              <a:pPr>
                <a:defRPr/>
              </a:pPr>
              <a:t>‹#›</a:t>
            </a:fld>
            <a:endParaRPr lang="en-US" altLang="ja-JP" dirty="0"/>
          </a:p>
        </p:txBody>
      </p:sp>
    </p:spTree>
    <p:extLst>
      <p:ext uri="{BB962C8B-B14F-4D97-AF65-F5344CB8AC3E}">
        <p14:creationId xmlns:p14="http://schemas.microsoft.com/office/powerpoint/2010/main" val="202097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609600"/>
            <a:ext cx="1943100" cy="54864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85800" y="609600"/>
            <a:ext cx="5676900" cy="54864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82D4CCE4-C700-417B-B18C-A081DDAAF222}" type="slidenum">
              <a:rPr lang="en-US" altLang="ja-JP"/>
              <a:pPr>
                <a:defRPr/>
              </a:pPr>
              <a:t>‹#›</a:t>
            </a:fld>
            <a:endParaRPr lang="en-US" altLang="ja-JP" dirty="0"/>
          </a:p>
        </p:txBody>
      </p:sp>
    </p:spTree>
    <p:extLst>
      <p:ext uri="{BB962C8B-B14F-4D97-AF65-F5344CB8AC3E}">
        <p14:creationId xmlns:p14="http://schemas.microsoft.com/office/powerpoint/2010/main" val="92170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26F076B8-5FE8-4239-9FD2-3F42B94D0E15}" type="slidenum">
              <a:rPr lang="en-US" altLang="ja-JP"/>
              <a:pPr>
                <a:defRPr/>
              </a:pPr>
              <a:t>‹#›</a:t>
            </a:fld>
            <a:endParaRPr lang="en-US" altLang="ja-JP" dirty="0"/>
          </a:p>
        </p:txBody>
      </p:sp>
    </p:spTree>
    <p:extLst>
      <p:ext uri="{BB962C8B-B14F-4D97-AF65-F5344CB8AC3E}">
        <p14:creationId xmlns:p14="http://schemas.microsoft.com/office/powerpoint/2010/main" val="39410781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fld id="{DC3B8236-F76B-4FDB-A63D-90E24A9DE307}" type="slidenum">
              <a:rPr lang="en-US" altLang="ja-JP"/>
              <a:pPr>
                <a:defRPr/>
              </a:pPr>
              <a:t>‹#›</a:t>
            </a:fld>
            <a:endParaRPr lang="en-US" altLang="ja-JP" dirty="0"/>
          </a:p>
        </p:txBody>
      </p:sp>
    </p:spTree>
    <p:extLst>
      <p:ext uri="{BB962C8B-B14F-4D97-AF65-F5344CB8AC3E}">
        <p14:creationId xmlns:p14="http://schemas.microsoft.com/office/powerpoint/2010/main" val="550903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5AB59DDC-7DB7-4E9D-9DB4-3F06090512ED}" type="slidenum">
              <a:rPr lang="en-US" altLang="ja-JP"/>
              <a:pPr>
                <a:defRPr/>
              </a:pPr>
              <a:t>‹#›</a:t>
            </a:fld>
            <a:endParaRPr lang="en-US" altLang="ja-JP" dirty="0"/>
          </a:p>
        </p:txBody>
      </p:sp>
    </p:spTree>
    <p:extLst>
      <p:ext uri="{BB962C8B-B14F-4D97-AF65-F5344CB8AC3E}">
        <p14:creationId xmlns:p14="http://schemas.microsoft.com/office/powerpoint/2010/main" val="289726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9" name="Rectangle 6"/>
          <p:cNvSpPr>
            <a:spLocks noGrp="1" noChangeArrowheads="1"/>
          </p:cNvSpPr>
          <p:nvPr>
            <p:ph type="sldNum" sz="quarter" idx="12"/>
          </p:nvPr>
        </p:nvSpPr>
        <p:spPr>
          <a:ln/>
        </p:spPr>
        <p:txBody>
          <a:bodyPr/>
          <a:lstStyle>
            <a:lvl1pPr>
              <a:defRPr/>
            </a:lvl1pPr>
          </a:lstStyle>
          <a:p>
            <a:pPr>
              <a:defRPr/>
            </a:pPr>
            <a:fld id="{C3ED7FE2-5EDA-44FE-9C97-F20216728713}" type="slidenum">
              <a:rPr lang="en-US" altLang="ja-JP"/>
              <a:pPr>
                <a:defRPr/>
              </a:pPr>
              <a:t>‹#›</a:t>
            </a:fld>
            <a:endParaRPr lang="en-US" altLang="ja-JP" dirty="0"/>
          </a:p>
        </p:txBody>
      </p:sp>
    </p:spTree>
    <p:extLst>
      <p:ext uri="{BB962C8B-B14F-4D97-AF65-F5344CB8AC3E}">
        <p14:creationId xmlns:p14="http://schemas.microsoft.com/office/powerpoint/2010/main" val="4283743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5" name="Rectangle 6"/>
          <p:cNvSpPr>
            <a:spLocks noGrp="1" noChangeArrowheads="1"/>
          </p:cNvSpPr>
          <p:nvPr>
            <p:ph type="sldNum" sz="quarter" idx="12"/>
          </p:nvPr>
        </p:nvSpPr>
        <p:spPr>
          <a:ln/>
        </p:spPr>
        <p:txBody>
          <a:bodyPr/>
          <a:lstStyle>
            <a:lvl1pPr>
              <a:defRPr/>
            </a:lvl1pPr>
          </a:lstStyle>
          <a:p>
            <a:pPr>
              <a:defRPr/>
            </a:pPr>
            <a:fld id="{3A3171A0-5B75-4031-AF05-96E723BC6C9B}" type="slidenum">
              <a:rPr lang="en-US" altLang="ja-JP"/>
              <a:pPr>
                <a:defRPr/>
              </a:pPr>
              <a:t>‹#›</a:t>
            </a:fld>
            <a:endParaRPr lang="en-US" altLang="ja-JP" dirty="0"/>
          </a:p>
        </p:txBody>
      </p:sp>
    </p:spTree>
    <p:extLst>
      <p:ext uri="{BB962C8B-B14F-4D97-AF65-F5344CB8AC3E}">
        <p14:creationId xmlns:p14="http://schemas.microsoft.com/office/powerpoint/2010/main" val="111541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4" name="Rectangle 6"/>
          <p:cNvSpPr>
            <a:spLocks noGrp="1" noChangeArrowheads="1"/>
          </p:cNvSpPr>
          <p:nvPr>
            <p:ph type="sldNum" sz="quarter" idx="12"/>
          </p:nvPr>
        </p:nvSpPr>
        <p:spPr>
          <a:ln/>
        </p:spPr>
        <p:txBody>
          <a:bodyPr/>
          <a:lstStyle>
            <a:lvl1pPr>
              <a:defRPr/>
            </a:lvl1pPr>
          </a:lstStyle>
          <a:p>
            <a:pPr>
              <a:defRPr/>
            </a:pPr>
            <a:fld id="{862C3824-94A6-4F70-80F0-D4E12E8D9E0B}" type="slidenum">
              <a:rPr lang="en-US" altLang="ja-JP"/>
              <a:pPr>
                <a:defRPr/>
              </a:pPr>
              <a:t>‹#›</a:t>
            </a:fld>
            <a:endParaRPr lang="en-US" altLang="ja-JP" dirty="0"/>
          </a:p>
        </p:txBody>
      </p:sp>
    </p:spTree>
    <p:extLst>
      <p:ext uri="{BB962C8B-B14F-4D97-AF65-F5344CB8AC3E}">
        <p14:creationId xmlns:p14="http://schemas.microsoft.com/office/powerpoint/2010/main" val="20596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2BB6D28A-77EE-4B11-9800-023DBE2475AF}" type="slidenum">
              <a:rPr lang="en-US" altLang="ja-JP"/>
              <a:pPr>
                <a:defRPr/>
              </a:pPr>
              <a:t>‹#›</a:t>
            </a:fld>
            <a:endParaRPr lang="en-US" altLang="ja-JP" dirty="0"/>
          </a:p>
        </p:txBody>
      </p:sp>
    </p:spTree>
    <p:extLst>
      <p:ext uri="{BB962C8B-B14F-4D97-AF65-F5344CB8AC3E}">
        <p14:creationId xmlns:p14="http://schemas.microsoft.com/office/powerpoint/2010/main" val="3272903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fld id="{1286BF28-95B1-43B6-B26B-8C6378D967E1}" type="slidenum">
              <a:rPr lang="en-US" altLang="ja-JP"/>
              <a:pPr>
                <a:defRPr/>
              </a:pPr>
              <a:t>‹#›</a:t>
            </a:fld>
            <a:endParaRPr lang="en-US" altLang="ja-JP" dirty="0"/>
          </a:p>
        </p:txBody>
      </p:sp>
    </p:spTree>
    <p:extLst>
      <p:ext uri="{BB962C8B-B14F-4D97-AF65-F5344CB8AC3E}">
        <p14:creationId xmlns:p14="http://schemas.microsoft.com/office/powerpoint/2010/main" val="2940004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ja-JP"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ja-JP" dirty="0"/>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ED6CA61C-8973-4D77-963B-E59F55D5888D}" type="slidenum">
              <a:rPr lang="en-US" altLang="ja-JP"/>
              <a:pPr>
                <a:defRPr/>
              </a:pPr>
              <a:t>‹#›</a:t>
            </a:fld>
            <a:endParaRPr lang="en-US" altLang="ja-JP" dirty="0"/>
          </a:p>
        </p:txBody>
      </p:sp>
      <p:pic>
        <p:nvPicPr>
          <p:cNvPr id="1031" name="Picture 7" descr="ppt_head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26F076B8-5FE8-4239-9FD2-3F42B94D0E15}" type="slidenum">
              <a:rPr lang="en-US" altLang="ja-JP" smtClean="0"/>
              <a:pPr>
                <a:defRPr/>
              </a:pPr>
              <a:t>1</a:t>
            </a:fld>
            <a:endParaRPr lang="en-US" altLang="ja-JP" dirty="0"/>
          </a:p>
        </p:txBody>
      </p:sp>
      <p:sp>
        <p:nvSpPr>
          <p:cNvPr id="5" name="Text Box 2">
            <a:extLst>
              <a:ext uri="{FF2B5EF4-FFF2-40B4-BE49-F238E27FC236}">
                <a16:creationId xmlns:a16="http://schemas.microsoft.com/office/drawing/2014/main" id="{FEA0DA10-DAAC-4855-8F0B-896D8A060CAA}"/>
              </a:ext>
            </a:extLst>
          </p:cNvPr>
          <p:cNvSpPr txBox="1">
            <a:spLocks noChangeArrowheads="1"/>
          </p:cNvSpPr>
          <p:nvPr/>
        </p:nvSpPr>
        <p:spPr bwMode="auto">
          <a:xfrm>
            <a:off x="2422833" y="5478323"/>
            <a:ext cx="63818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pPr lvl="7" indent="0" algn="r"/>
            <a:r>
              <a:rPr kumimoji="0" lang="en-US" altLang="ja-JP" sz="1600" dirty="0">
                <a:latin typeface="Arial" charset="0"/>
              </a:rPr>
              <a:t>2026 Jul 9</a:t>
            </a:r>
          </a:p>
          <a:p>
            <a:pPr lvl="7" indent="0" algn="r"/>
            <a:r>
              <a:rPr kumimoji="0" lang="ja-JP" altLang="en-US" sz="1600" dirty="0">
                <a:latin typeface="Arial" charset="0"/>
              </a:rPr>
              <a:t>経世論研究所　所長　三橋貴明</a:t>
            </a:r>
            <a:endParaRPr kumimoji="0" lang="en-US" altLang="ja-JP" sz="1600" dirty="0">
              <a:latin typeface="Arial" charset="0"/>
            </a:endParaRPr>
          </a:p>
          <a:p>
            <a:pPr algn="r"/>
            <a:r>
              <a:rPr kumimoji="0" lang="en-US" altLang="ja-JP" sz="1600" dirty="0">
                <a:latin typeface="Arial" charset="0"/>
              </a:rPr>
              <a:t>takaaki.mitsuhashi@jcom.home.ne.jp</a:t>
            </a:r>
          </a:p>
        </p:txBody>
      </p:sp>
      <p:sp>
        <p:nvSpPr>
          <p:cNvPr id="4" name="Rectangle 3">
            <a:extLst>
              <a:ext uri="{FF2B5EF4-FFF2-40B4-BE49-F238E27FC236}">
                <a16:creationId xmlns:a16="http://schemas.microsoft.com/office/drawing/2014/main" id="{8F95E5E0-CE85-1259-D53B-C1CEAED98F10}"/>
              </a:ext>
            </a:extLst>
          </p:cNvPr>
          <p:cNvSpPr txBox="1">
            <a:spLocks noChangeArrowheads="1"/>
          </p:cNvSpPr>
          <p:nvPr/>
        </p:nvSpPr>
        <p:spPr bwMode="auto">
          <a:xfrm>
            <a:off x="0" y="2365252"/>
            <a:ext cx="9144000" cy="1814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eaLnBrk="1" hangingPunct="1"/>
            <a:r>
              <a:rPr lang="en-US" altLang="ja-JP" sz="2000" kern="0" dirty="0" err="1">
                <a:latin typeface="AR P丸ゴシック体E" panose="020F0900000000000000" pitchFamily="50" charset="-128"/>
                <a:ea typeface="AR P丸ゴシック体E" panose="020F0900000000000000" pitchFamily="50" charset="-128"/>
              </a:rPr>
              <a:t>Mitsuhashism</a:t>
            </a:r>
            <a:r>
              <a:rPr lang="ja-JP" altLang="en-US" sz="2000" kern="0" dirty="0">
                <a:latin typeface="AR P丸ゴシック体E" panose="020F0900000000000000" pitchFamily="50" charset="-128"/>
                <a:ea typeface="AR P丸ゴシック体E" panose="020F0900000000000000" pitchFamily="50" charset="-128"/>
              </a:rPr>
              <a:t>　第十二巻　プライマリーバランスの研究</a:t>
            </a:r>
            <a:endParaRPr lang="ja-JP" altLang="en-US" sz="2400" kern="0" dirty="0">
              <a:latin typeface="AR P丸ゴシック体E" panose="020F0900000000000000" pitchFamily="50" charset="-128"/>
              <a:ea typeface="AR P丸ゴシック体E" panose="020F0900000000000000" pitchFamily="50" charset="-128"/>
            </a:endParaRPr>
          </a:p>
          <a:p>
            <a:pPr eaLnBrk="1" hangingPunct="1"/>
            <a:r>
              <a:rPr lang="ja-JP" altLang="en-US" sz="2400" kern="0" dirty="0">
                <a:latin typeface="AR P丸ゴシック体E" panose="020F0900000000000000" pitchFamily="50" charset="-128"/>
                <a:ea typeface="AR P丸ゴシック体E" panose="020F0900000000000000" pitchFamily="50" charset="-128"/>
              </a:rPr>
              <a:t>第二章　</a:t>
            </a:r>
            <a:r>
              <a:rPr lang="ja-JP" altLang="en-US" sz="2400" dirty="0">
                <a:latin typeface="AR P丸ゴシック体E" panose="020F0900000000000000" pitchFamily="50" charset="-128"/>
                <a:ea typeface="AR P丸ゴシック体E" panose="020F0900000000000000" pitchFamily="50" charset="-128"/>
              </a:rPr>
              <a:t>ドーマー条件</a:t>
            </a:r>
            <a:endParaRPr lang="ja-JP" altLang="en-US" sz="2400" kern="0" dirty="0">
              <a:latin typeface="AR P丸ゴシック体E" panose="020F0900000000000000" pitchFamily="50" charset="-128"/>
              <a:ea typeface="AR P丸ゴシック体E" panose="020F0900000000000000"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5F3D8C3-08DC-49C7-ABBD-BA8339D8E9F4}"/>
              </a:ext>
            </a:extLst>
          </p:cNvPr>
          <p:cNvSpPr>
            <a:spLocks noGrp="1"/>
          </p:cNvSpPr>
          <p:nvPr>
            <p:ph type="sldNum" sz="quarter" idx="12"/>
          </p:nvPr>
        </p:nvSpPr>
        <p:spPr/>
        <p:txBody>
          <a:bodyPr/>
          <a:lstStyle/>
          <a:p>
            <a:pPr>
              <a:defRPr/>
            </a:pPr>
            <a:fld id="{A2E6C3E4-1D96-4204-AF31-D22A460563DF}" type="slidenum">
              <a:rPr lang="en-US" altLang="ja-JP" smtClean="0"/>
              <a:pPr>
                <a:defRPr/>
              </a:pPr>
              <a:t>10</a:t>
            </a:fld>
            <a:endParaRPr lang="en-US" altLang="ja-JP"/>
          </a:p>
        </p:txBody>
      </p:sp>
      <p:sp>
        <p:nvSpPr>
          <p:cNvPr id="3" name="Rectangle 2">
            <a:extLst>
              <a:ext uri="{FF2B5EF4-FFF2-40B4-BE49-F238E27FC236}">
                <a16:creationId xmlns:a16="http://schemas.microsoft.com/office/drawing/2014/main" id="{BE9C9E75-28D1-4A9F-80DF-4C8C898D0861}"/>
              </a:ext>
            </a:extLst>
          </p:cNvPr>
          <p:cNvSpPr txBox="1">
            <a:spLocks noChangeArrowheads="1"/>
          </p:cNvSpPr>
          <p:nvPr/>
        </p:nvSpPr>
        <p:spPr bwMode="auto">
          <a:xfrm>
            <a:off x="77361" y="304799"/>
            <a:ext cx="8599488" cy="648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dirty="0">
                <a:latin typeface="AR P丸ゴシック体E" panose="020F0900000000000000" pitchFamily="50" charset="-128"/>
                <a:ea typeface="AR P丸ゴシック体E" panose="020F0900000000000000" pitchFamily="50" charset="-128"/>
              </a:rPr>
              <a:t>イギリスの国債残高対ＧＮＰ比率　</a:t>
            </a:r>
            <a:r>
              <a:rPr lang="en-US" altLang="ja-JP" sz="2800" dirty="0">
                <a:latin typeface="AR P丸ゴシック体E" panose="020F0900000000000000" pitchFamily="50" charset="-128"/>
                <a:ea typeface="AR P丸ゴシック体E" panose="020F0900000000000000" pitchFamily="50" charset="-128"/>
              </a:rPr>
              <a:t>1801</a:t>
            </a:r>
            <a:r>
              <a:rPr lang="ja-JP" altLang="en-US" sz="2800" dirty="0">
                <a:latin typeface="AR P丸ゴシック体E" panose="020F0900000000000000" pitchFamily="50" charset="-128"/>
                <a:ea typeface="AR P丸ゴシック体E" panose="020F0900000000000000" pitchFamily="50" charset="-128"/>
              </a:rPr>
              <a:t>年－</a:t>
            </a:r>
            <a:r>
              <a:rPr lang="en-US" altLang="ja-JP" sz="2800" dirty="0">
                <a:latin typeface="AR P丸ゴシック体E" panose="020F0900000000000000" pitchFamily="50" charset="-128"/>
                <a:ea typeface="AR P丸ゴシック体E" panose="020F0900000000000000" pitchFamily="50" charset="-128"/>
              </a:rPr>
              <a:t>1901</a:t>
            </a:r>
            <a:r>
              <a:rPr lang="ja-JP" altLang="en-US" sz="2800" dirty="0">
                <a:latin typeface="AR P丸ゴシック体E" panose="020F0900000000000000" pitchFamily="50" charset="-128"/>
                <a:ea typeface="AR P丸ゴシック体E" panose="020F0900000000000000" pitchFamily="50" charset="-128"/>
              </a:rPr>
              <a:t>年</a:t>
            </a:r>
          </a:p>
        </p:txBody>
      </p:sp>
      <p:pic>
        <p:nvPicPr>
          <p:cNvPr id="1026" name="Picture 2" descr="2-5">
            <a:extLst>
              <a:ext uri="{FF2B5EF4-FFF2-40B4-BE49-F238E27FC236}">
                <a16:creationId xmlns:a16="http://schemas.microsoft.com/office/drawing/2014/main" id="{DB502D2C-A281-4B89-BCF5-5F2AC1B15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312" y="1012160"/>
            <a:ext cx="7992888" cy="516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テキスト ボックス 23">
            <a:extLst>
              <a:ext uri="{FF2B5EF4-FFF2-40B4-BE49-F238E27FC236}">
                <a16:creationId xmlns:a16="http://schemas.microsoft.com/office/drawing/2014/main" id="{0E2CB0BA-B77F-429A-894E-5865C5C4C352}"/>
              </a:ext>
            </a:extLst>
          </p:cNvPr>
          <p:cNvSpPr txBox="1"/>
          <p:nvPr/>
        </p:nvSpPr>
        <p:spPr>
          <a:xfrm>
            <a:off x="179512" y="6355174"/>
            <a:ext cx="6624736" cy="276999"/>
          </a:xfrm>
          <a:prstGeom prst="rect">
            <a:avLst/>
          </a:prstGeom>
          <a:noFill/>
        </p:spPr>
        <p:txBody>
          <a:bodyPr wrap="square" rtlCol="0">
            <a:spAutoFit/>
          </a:bodyPr>
          <a:lstStyle/>
          <a:p>
            <a:r>
              <a:rPr lang="ja-JP" altLang="en-US" sz="1200" dirty="0">
                <a:latin typeface="+mn-ea"/>
                <a:ea typeface="+mn-ea"/>
              </a:rPr>
              <a:t>出典：岡山大学経済学会雑誌３８「日本の公債は危機レベルに達しているのであろうか」（土生芳人）</a:t>
            </a:r>
            <a:endParaRPr kumimoji="1" lang="ja-JP" altLang="en-US" sz="1200" b="0" dirty="0">
              <a:latin typeface="+mn-ea"/>
              <a:ea typeface="+mn-ea"/>
            </a:endParaRPr>
          </a:p>
        </p:txBody>
      </p:sp>
    </p:spTree>
    <p:extLst>
      <p:ext uri="{BB962C8B-B14F-4D97-AF65-F5344CB8AC3E}">
        <p14:creationId xmlns:p14="http://schemas.microsoft.com/office/powerpoint/2010/main" val="4046448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99D501C-D35B-A8BA-4834-55702A9DFCF9}"/>
              </a:ext>
            </a:extLst>
          </p:cNvPr>
          <p:cNvSpPr>
            <a:spLocks noGrp="1"/>
          </p:cNvSpPr>
          <p:nvPr>
            <p:ph type="sldNum" sz="quarter" idx="12"/>
          </p:nvPr>
        </p:nvSpPr>
        <p:spPr/>
        <p:txBody>
          <a:bodyPr/>
          <a:lstStyle/>
          <a:p>
            <a:pPr>
              <a:defRPr/>
            </a:pPr>
            <a:fld id="{862C3824-94A6-4F70-80F0-D4E12E8D9E0B}" type="slidenum">
              <a:rPr lang="en-US" altLang="ja-JP" smtClean="0"/>
              <a:pPr>
                <a:defRPr/>
              </a:pPr>
              <a:t>11</a:t>
            </a:fld>
            <a:endParaRPr lang="en-US" altLang="ja-JP" dirty="0"/>
          </a:p>
        </p:txBody>
      </p:sp>
      <p:graphicFrame>
        <p:nvGraphicFramePr>
          <p:cNvPr id="4" name="グラフ 3">
            <a:extLst>
              <a:ext uri="{FF2B5EF4-FFF2-40B4-BE49-F238E27FC236}">
                <a16:creationId xmlns:a16="http://schemas.microsoft.com/office/drawing/2014/main" id="{D0EC7E7B-D915-FB8B-F536-95A445F81332}"/>
              </a:ext>
            </a:extLst>
          </p:cNvPr>
          <p:cNvGraphicFramePr>
            <a:graphicFrameLocks/>
          </p:cNvGraphicFramePr>
          <p:nvPr>
            <p:extLst>
              <p:ext uri="{D42A27DB-BD31-4B8C-83A1-F6EECF244321}">
                <p14:modId xmlns:p14="http://schemas.microsoft.com/office/powerpoint/2010/main" val="1071105064"/>
              </p:ext>
            </p:extLst>
          </p:nvPr>
        </p:nvGraphicFramePr>
        <p:xfrm>
          <a:off x="179512" y="1124744"/>
          <a:ext cx="8784976"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07099012-C0AB-6E16-54E6-7AE085541776}"/>
              </a:ext>
            </a:extLst>
          </p:cNvPr>
          <p:cNvSpPr txBox="1">
            <a:spLocks noChangeArrowheads="1"/>
          </p:cNvSpPr>
          <p:nvPr/>
        </p:nvSpPr>
        <p:spPr bwMode="auto">
          <a:xfrm>
            <a:off x="0" y="188640"/>
            <a:ext cx="8964488"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過去の財政破綻国＆日本の政府総債務対ＧＤＰ比率（％）</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Text Box 2">
            <a:extLst>
              <a:ext uri="{FF2B5EF4-FFF2-40B4-BE49-F238E27FC236}">
                <a16:creationId xmlns:a16="http://schemas.microsoft.com/office/drawing/2014/main" id="{1A24A5C9-3120-7BC4-3309-E5D4F9549F1F}"/>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出典：ＩＭＦ</a:t>
            </a:r>
            <a:endParaRPr kumimoji="0" lang="en-US" altLang="ja-JP" sz="1200" dirty="0">
              <a:latin typeface="+mj-ea"/>
              <a:ea typeface="+mj-ea"/>
            </a:endParaRPr>
          </a:p>
        </p:txBody>
      </p:sp>
    </p:spTree>
    <p:extLst>
      <p:ext uri="{BB962C8B-B14F-4D97-AF65-F5344CB8AC3E}">
        <p14:creationId xmlns:p14="http://schemas.microsoft.com/office/powerpoint/2010/main" val="309493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F98EE7C-C4C4-ECF7-B8B0-03410FEA3933}"/>
              </a:ext>
            </a:extLst>
          </p:cNvPr>
          <p:cNvSpPr>
            <a:spLocks noGrp="1"/>
          </p:cNvSpPr>
          <p:nvPr>
            <p:ph type="sldNum" sz="quarter" idx="12"/>
          </p:nvPr>
        </p:nvSpPr>
        <p:spPr/>
        <p:txBody>
          <a:bodyPr/>
          <a:lstStyle/>
          <a:p>
            <a:pPr>
              <a:defRPr/>
            </a:pPr>
            <a:fld id="{862C3824-94A6-4F70-80F0-D4E12E8D9E0B}" type="slidenum">
              <a:rPr lang="en-US" altLang="ja-JP" smtClean="0"/>
              <a:pPr>
                <a:defRPr/>
              </a:pPr>
              <a:t>12</a:t>
            </a:fld>
            <a:endParaRPr lang="en-US" altLang="ja-JP" dirty="0"/>
          </a:p>
        </p:txBody>
      </p:sp>
      <p:graphicFrame>
        <p:nvGraphicFramePr>
          <p:cNvPr id="4" name="グラフ 3">
            <a:extLst>
              <a:ext uri="{FF2B5EF4-FFF2-40B4-BE49-F238E27FC236}">
                <a16:creationId xmlns:a16="http://schemas.microsoft.com/office/drawing/2014/main" id="{B6A0B01E-CD65-BFBD-30C8-E49AF195CAE3}"/>
              </a:ext>
            </a:extLst>
          </p:cNvPr>
          <p:cNvGraphicFramePr>
            <a:graphicFrameLocks/>
          </p:cNvGraphicFramePr>
          <p:nvPr>
            <p:extLst>
              <p:ext uri="{D42A27DB-BD31-4B8C-83A1-F6EECF244321}">
                <p14:modId xmlns:p14="http://schemas.microsoft.com/office/powerpoint/2010/main" val="2256059907"/>
              </p:ext>
            </p:extLst>
          </p:nvPr>
        </p:nvGraphicFramePr>
        <p:xfrm>
          <a:off x="107504" y="1124744"/>
          <a:ext cx="8928992"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6C905E19-DA9D-A07F-316B-924C3DFAEBCA}"/>
              </a:ext>
            </a:extLst>
          </p:cNvPr>
          <p:cNvSpPr txBox="1">
            <a:spLocks noChangeArrowheads="1"/>
          </p:cNvSpPr>
          <p:nvPr/>
        </p:nvSpPr>
        <p:spPr bwMode="auto">
          <a:xfrm>
            <a:off x="0" y="188640"/>
            <a:ext cx="8964488"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Ｇ７諸国の政府総債務対ＧＤＰ比率（％）</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Text Box 2">
            <a:extLst>
              <a:ext uri="{FF2B5EF4-FFF2-40B4-BE49-F238E27FC236}">
                <a16:creationId xmlns:a16="http://schemas.microsoft.com/office/drawing/2014/main" id="{F57992A5-1A5A-3F5D-F9E7-023D3E9F946E}"/>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出典：ＩＭＦ</a:t>
            </a:r>
            <a:endParaRPr kumimoji="0" lang="en-US" altLang="ja-JP" sz="1200" dirty="0">
              <a:latin typeface="+mj-ea"/>
              <a:ea typeface="+mj-ea"/>
            </a:endParaRPr>
          </a:p>
        </p:txBody>
      </p:sp>
    </p:spTree>
    <p:extLst>
      <p:ext uri="{BB962C8B-B14F-4D97-AF65-F5344CB8AC3E}">
        <p14:creationId xmlns:p14="http://schemas.microsoft.com/office/powerpoint/2010/main" val="367103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AC0FB-FE84-8050-F57D-F7E3281AD9EF}"/>
            </a:ext>
          </a:extLst>
        </p:cNvPr>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35C125B-AEDB-301B-5693-A03893D00EE7}"/>
              </a:ext>
            </a:extLst>
          </p:cNvPr>
          <p:cNvSpPr>
            <a:spLocks noGrp="1"/>
          </p:cNvSpPr>
          <p:nvPr>
            <p:ph type="sldNum" sz="quarter" idx="12"/>
          </p:nvPr>
        </p:nvSpPr>
        <p:spPr/>
        <p:txBody>
          <a:bodyPr/>
          <a:lstStyle/>
          <a:p>
            <a:pPr>
              <a:defRPr/>
            </a:pPr>
            <a:fld id="{26F076B8-5FE8-4239-9FD2-3F42B94D0E15}" type="slidenum">
              <a:rPr lang="en-US" altLang="ja-JP" smtClean="0">
                <a:latin typeface="+mn-ea"/>
                <a:ea typeface="+mn-ea"/>
              </a:rPr>
              <a:pPr>
                <a:defRPr/>
              </a:pPr>
              <a:t>13</a:t>
            </a:fld>
            <a:endParaRPr lang="en-US" altLang="ja-JP">
              <a:latin typeface="+mn-ea"/>
              <a:ea typeface="+mn-ea"/>
            </a:endParaRPr>
          </a:p>
        </p:txBody>
      </p:sp>
      <p:sp>
        <p:nvSpPr>
          <p:cNvPr id="7" name="Rectangle 2">
            <a:extLst>
              <a:ext uri="{FF2B5EF4-FFF2-40B4-BE49-F238E27FC236}">
                <a16:creationId xmlns:a16="http://schemas.microsoft.com/office/drawing/2014/main" id="{63A31583-19DD-114A-4189-CC67E0651317}"/>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２０２５年末時点　日本国債所有者別内訳</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48DBF894-C7BC-B0BC-75F8-D9B5B49D2500}"/>
              </a:ext>
            </a:extLst>
          </p:cNvPr>
          <p:cNvSpPr/>
          <p:nvPr/>
        </p:nvSpPr>
        <p:spPr>
          <a:xfrm>
            <a:off x="200871" y="6274711"/>
            <a:ext cx="7206957" cy="461665"/>
          </a:xfrm>
          <a:prstGeom prst="rect">
            <a:avLst/>
          </a:prstGeom>
        </p:spPr>
        <p:txBody>
          <a:bodyPr wrap="square">
            <a:spAutoFit/>
          </a:bodyPr>
          <a:lstStyle/>
          <a:p>
            <a:r>
              <a:rPr lang="ja-JP" altLang="en-US" sz="1200" dirty="0">
                <a:latin typeface="+mn-ea"/>
                <a:ea typeface="+mn-ea"/>
              </a:rPr>
              <a:t>出典：日本銀行「資金循環統計」</a:t>
            </a:r>
            <a:endParaRPr lang="en-US" altLang="ja-JP" sz="1200" dirty="0">
              <a:latin typeface="+mn-ea"/>
              <a:ea typeface="+mn-ea"/>
            </a:endParaRPr>
          </a:p>
          <a:p>
            <a:r>
              <a:rPr lang="en-US" altLang="ja-JP" sz="1200" dirty="0">
                <a:latin typeface="+mn-ea"/>
                <a:ea typeface="+mn-ea"/>
              </a:rPr>
              <a:t>※</a:t>
            </a:r>
            <a:r>
              <a:rPr lang="ja-JP" altLang="en-US" sz="1200" dirty="0">
                <a:latin typeface="+mn-ea"/>
                <a:ea typeface="+mn-ea"/>
              </a:rPr>
              <a:t>２</a:t>
            </a:r>
            <a:r>
              <a:rPr lang="en-US" altLang="ja-JP" sz="1200" dirty="0">
                <a:latin typeface="+mn-ea"/>
                <a:ea typeface="+mn-ea"/>
              </a:rPr>
              <a:t>5</a:t>
            </a:r>
            <a:r>
              <a:rPr lang="ja-JP" altLang="en-US" sz="1200" dirty="0">
                <a:latin typeface="+mn-ea"/>
                <a:ea typeface="+mn-ea"/>
              </a:rPr>
              <a:t>年末時点の国債・財投債の合計は約１２０６兆円</a:t>
            </a:r>
          </a:p>
        </p:txBody>
      </p:sp>
      <p:graphicFrame>
        <p:nvGraphicFramePr>
          <p:cNvPr id="5" name="グラフ 4">
            <a:extLst>
              <a:ext uri="{FF2B5EF4-FFF2-40B4-BE49-F238E27FC236}">
                <a16:creationId xmlns:a16="http://schemas.microsoft.com/office/drawing/2014/main" id="{C0B5FDC2-EFAA-499D-9011-3D8314114D58}"/>
              </a:ext>
            </a:extLst>
          </p:cNvPr>
          <p:cNvGraphicFramePr>
            <a:graphicFrameLocks/>
          </p:cNvGraphicFramePr>
          <p:nvPr/>
        </p:nvGraphicFramePr>
        <p:xfrm>
          <a:off x="200871" y="1124743"/>
          <a:ext cx="8719191" cy="51499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0452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EBB53-67DB-3EC1-D8BD-BDF9BD866E4B}"/>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C1DC5F-EF7B-DBC0-90A5-772B9B77738B}"/>
              </a:ext>
            </a:extLst>
          </p:cNvPr>
          <p:cNvSpPr>
            <a:spLocks noGrp="1"/>
          </p:cNvSpPr>
          <p:nvPr>
            <p:ph type="sldNum" sz="quarter" idx="12"/>
          </p:nvPr>
        </p:nvSpPr>
        <p:spPr/>
        <p:txBody>
          <a:bodyPr/>
          <a:lstStyle/>
          <a:p>
            <a:pPr>
              <a:defRPr/>
            </a:pPr>
            <a:fld id="{862C3824-94A6-4F70-80F0-D4E12E8D9E0B}" type="slidenum">
              <a:rPr lang="en-US" altLang="ja-JP" smtClean="0"/>
              <a:pPr>
                <a:defRPr/>
              </a:pPr>
              <a:t>14</a:t>
            </a:fld>
            <a:endParaRPr lang="en-US" altLang="ja-JP" dirty="0"/>
          </a:p>
        </p:txBody>
      </p:sp>
      <p:sp>
        <p:nvSpPr>
          <p:cNvPr id="5" name="Rectangle 2">
            <a:extLst>
              <a:ext uri="{FF2B5EF4-FFF2-40B4-BE49-F238E27FC236}">
                <a16:creationId xmlns:a16="http://schemas.microsoft.com/office/drawing/2014/main" id="{63E2DA36-E444-7DE6-7867-2F31AEF87C21}"/>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政府の総債務対ＧＤＰ比率・除く日銀保有分（％）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6" name="正方形/長方形 5">
            <a:extLst>
              <a:ext uri="{FF2B5EF4-FFF2-40B4-BE49-F238E27FC236}">
                <a16:creationId xmlns:a16="http://schemas.microsoft.com/office/drawing/2014/main" id="{DCDC63E7-18B4-0ED7-714E-1F9BFF3CE6AE}"/>
              </a:ext>
            </a:extLst>
          </p:cNvPr>
          <p:cNvSpPr/>
          <p:nvPr/>
        </p:nvSpPr>
        <p:spPr>
          <a:xfrm>
            <a:off x="179512" y="6381328"/>
            <a:ext cx="2016224" cy="276999"/>
          </a:xfrm>
          <a:prstGeom prst="rect">
            <a:avLst/>
          </a:prstGeom>
        </p:spPr>
        <p:txBody>
          <a:bodyPr wrap="square">
            <a:spAutoFit/>
          </a:bodyPr>
          <a:lstStyle/>
          <a:p>
            <a:r>
              <a:rPr lang="ja-JP" altLang="en-US" sz="1200" dirty="0">
                <a:latin typeface="+mn-ea"/>
                <a:ea typeface="+mn-ea"/>
              </a:rPr>
              <a:t>出典：日本銀行、内閣府</a:t>
            </a:r>
          </a:p>
        </p:txBody>
      </p:sp>
      <p:graphicFrame>
        <p:nvGraphicFramePr>
          <p:cNvPr id="4" name="グラフ 3">
            <a:extLst>
              <a:ext uri="{FF2B5EF4-FFF2-40B4-BE49-F238E27FC236}">
                <a16:creationId xmlns:a16="http://schemas.microsoft.com/office/drawing/2014/main" id="{5D6C80D4-34CF-CEE9-7B84-CAA9872E9C3F}"/>
              </a:ext>
            </a:extLst>
          </p:cNvPr>
          <p:cNvGraphicFramePr>
            <a:graphicFrameLocks/>
          </p:cNvGraphicFramePr>
          <p:nvPr/>
        </p:nvGraphicFramePr>
        <p:xfrm>
          <a:off x="323528" y="1124744"/>
          <a:ext cx="8496944"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1772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1129ADF-4359-40B5-B37D-9AC9C17D010C}"/>
              </a:ext>
            </a:extLst>
          </p:cNvPr>
          <p:cNvSpPr>
            <a:spLocks noGrp="1"/>
          </p:cNvSpPr>
          <p:nvPr>
            <p:ph type="sldNum" sz="quarter" idx="12"/>
          </p:nvPr>
        </p:nvSpPr>
        <p:spPr>
          <a:xfrm>
            <a:off x="7020272" y="6237312"/>
            <a:ext cx="1905000" cy="457200"/>
          </a:xfrm>
          <a:noFill/>
        </p:spPr>
        <p:txBody>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fld id="{A2089F0A-081E-46D6-82CA-CE136673BA30}" type="slidenum">
              <a:rPr lang="en-US" altLang="ja-JP" sz="1400" b="0" smtClean="0"/>
              <a:pPr eaLnBrk="1" hangingPunct="1"/>
              <a:t>15</a:t>
            </a:fld>
            <a:endParaRPr lang="en-US" altLang="ja-JP" sz="1400" b="0" dirty="0"/>
          </a:p>
        </p:txBody>
      </p:sp>
      <p:sp>
        <p:nvSpPr>
          <p:cNvPr id="2" name="Text Box 2">
            <a:extLst>
              <a:ext uri="{FF2B5EF4-FFF2-40B4-BE49-F238E27FC236}">
                <a16:creationId xmlns:a16="http://schemas.microsoft.com/office/drawing/2014/main" id="{EF921A42-2C36-34A3-5EC6-E7C84DFCFC98}"/>
              </a:ext>
            </a:extLst>
          </p:cNvPr>
          <p:cNvSpPr txBox="1">
            <a:spLocks noChangeArrowheads="1"/>
          </p:cNvSpPr>
          <p:nvPr/>
        </p:nvSpPr>
        <p:spPr bwMode="auto">
          <a:xfrm>
            <a:off x="0" y="3212976"/>
            <a:ext cx="9144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algn="ctr" eaLnBrk="1" hangingPunct="1"/>
            <a:r>
              <a:rPr lang="ja-JP" altLang="en-US" sz="2400" b="0" dirty="0">
                <a:latin typeface="AR P丸ゴシック体E" panose="020F0900000000000000" pitchFamily="50" charset="-128"/>
                <a:ea typeface="AR P丸ゴシック体E" panose="020F0900000000000000" pitchFamily="50" charset="-128"/>
              </a:rPr>
              <a:t>第三章　プライマリーバランス黒字化目標</a:t>
            </a:r>
            <a:endParaRPr lang="en-US" altLang="ja-JP" sz="2400" b="0" dirty="0">
              <a:latin typeface="AR P丸ゴシック体E" panose="020F0900000000000000" pitchFamily="50" charset="-128"/>
              <a:ea typeface="AR P丸ゴシック体E" panose="020F0900000000000000" pitchFamily="50" charset="-128"/>
            </a:endParaRPr>
          </a:p>
          <a:p>
            <a:pPr algn="ctr" eaLnBrk="1" hangingPunct="1"/>
            <a:r>
              <a:rPr lang="ja-JP" altLang="en-US" sz="2400" b="0" dirty="0">
                <a:latin typeface="AR P丸ゴシック体E" panose="020F0900000000000000" pitchFamily="50" charset="-128"/>
                <a:ea typeface="AR P丸ゴシック体E" panose="020F0900000000000000" pitchFamily="50" charset="-128"/>
              </a:rPr>
              <a:t>に続く</a:t>
            </a:r>
            <a:endParaRPr lang="en-US" altLang="ja-JP" sz="2400" b="0" dirty="0">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105656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FF5D652-6BF2-738B-65F1-B2DB510A798A}"/>
              </a:ext>
            </a:extLst>
          </p:cNvPr>
          <p:cNvSpPr>
            <a:spLocks noGrp="1"/>
          </p:cNvSpPr>
          <p:nvPr>
            <p:ph type="sldNum" sz="quarter" idx="12"/>
          </p:nvPr>
        </p:nvSpPr>
        <p:spPr/>
        <p:txBody>
          <a:bodyPr/>
          <a:lstStyle/>
          <a:p>
            <a:pPr>
              <a:defRPr/>
            </a:pPr>
            <a:fld id="{26F076B8-5FE8-4239-9FD2-3F42B94D0E15}" type="slidenum">
              <a:rPr lang="en-US" altLang="ja-JP" smtClean="0"/>
              <a:pPr>
                <a:defRPr/>
              </a:pPr>
              <a:t>2</a:t>
            </a:fld>
            <a:endParaRPr lang="en-US" altLang="ja-JP" dirty="0"/>
          </a:p>
        </p:txBody>
      </p:sp>
      <p:sp>
        <p:nvSpPr>
          <p:cNvPr id="6" name="Rectangle 2">
            <a:extLst>
              <a:ext uri="{FF2B5EF4-FFF2-40B4-BE49-F238E27FC236}">
                <a16:creationId xmlns:a16="http://schemas.microsoft.com/office/drawing/2014/main" id="{D41F310F-E17E-6DF0-F452-0E83D84612A3}"/>
              </a:ext>
            </a:extLst>
          </p:cNvPr>
          <p:cNvSpPr txBox="1">
            <a:spLocks noChangeArrowheads="1"/>
          </p:cNvSpPr>
          <p:nvPr/>
        </p:nvSpPr>
        <p:spPr bwMode="auto">
          <a:xfrm>
            <a:off x="77361" y="304799"/>
            <a:ext cx="8599488" cy="648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dirty="0">
                <a:latin typeface="AR P丸ゴシック体E" panose="020F0900000000000000" pitchFamily="50" charset="-128"/>
                <a:ea typeface="AR P丸ゴシック体E" panose="020F0900000000000000" pitchFamily="50" charset="-128"/>
              </a:rPr>
              <a:t>ドーマー条件</a:t>
            </a:r>
          </a:p>
        </p:txBody>
      </p:sp>
      <p:sp>
        <p:nvSpPr>
          <p:cNvPr id="8" name="Text Box 2">
            <a:extLst>
              <a:ext uri="{FF2B5EF4-FFF2-40B4-BE49-F238E27FC236}">
                <a16:creationId xmlns:a16="http://schemas.microsoft.com/office/drawing/2014/main" id="{15C8FB17-5D5D-CE50-8D8B-2188FC3361D8}"/>
              </a:ext>
            </a:extLst>
          </p:cNvPr>
          <p:cNvSpPr txBox="1">
            <a:spLocks noChangeArrowheads="1"/>
          </p:cNvSpPr>
          <p:nvPr/>
        </p:nvSpPr>
        <p:spPr bwMode="auto">
          <a:xfrm>
            <a:off x="611560" y="1844824"/>
            <a:ext cx="802838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400" b="0" dirty="0">
                <a:latin typeface="AR P丸ゴシック体E" panose="020F0900000000000000" pitchFamily="50" charset="-128"/>
                <a:ea typeface="AR P丸ゴシック体E" panose="020F0900000000000000" pitchFamily="50" charset="-128"/>
              </a:rPr>
              <a:t>政府債務残高対</a:t>
            </a:r>
            <a:r>
              <a:rPr lang="en-US" altLang="ja-JP" sz="2400" b="0" dirty="0">
                <a:latin typeface="AR P丸ゴシック体E" panose="020F0900000000000000" pitchFamily="50" charset="-128"/>
                <a:ea typeface="AR P丸ゴシック体E" panose="020F0900000000000000" pitchFamily="50" charset="-128"/>
              </a:rPr>
              <a:t>GDP</a:t>
            </a:r>
            <a:r>
              <a:rPr lang="ja-JP" altLang="en-US" sz="2400" b="0" dirty="0">
                <a:latin typeface="AR P丸ゴシック体E" panose="020F0900000000000000" pitchFamily="50" charset="-128"/>
                <a:ea typeface="AR P丸ゴシック体E" panose="020F0900000000000000" pitchFamily="50" charset="-128"/>
              </a:rPr>
              <a:t>比率：政府債務残高を、その国の一年間の経済活動で生み出された付加価値の合計（名目</a:t>
            </a:r>
            <a:r>
              <a:rPr lang="en-US" altLang="ja-JP" sz="2400" b="0" dirty="0">
                <a:latin typeface="AR P丸ゴシック体E" panose="020F0900000000000000" pitchFamily="50" charset="-128"/>
                <a:ea typeface="AR P丸ゴシック体E" panose="020F0900000000000000" pitchFamily="50" charset="-128"/>
              </a:rPr>
              <a:t>GDP</a:t>
            </a:r>
            <a:r>
              <a:rPr lang="ja-JP" altLang="en-US" sz="2400" b="0" dirty="0">
                <a:latin typeface="AR P丸ゴシック体E" panose="020F0900000000000000" pitchFamily="50" charset="-128"/>
                <a:ea typeface="AR P丸ゴシック体E" panose="020F0900000000000000" pitchFamily="50" charset="-128"/>
              </a:rPr>
              <a:t>）で割り、算出されるマクロ経済指標。比率が高いほど、国の経済規模に対して借金負担が大きいことを示すと</a:t>
            </a:r>
            <a:r>
              <a:rPr lang="ja-JP" altLang="en-US" sz="2400" b="0" dirty="0">
                <a:solidFill>
                  <a:srgbClr val="FF0000"/>
                </a:solidFill>
                <a:latin typeface="AR P丸ゴシック体E" panose="020F0900000000000000" pitchFamily="50" charset="-128"/>
                <a:ea typeface="AR P丸ゴシック体E" panose="020F0900000000000000" pitchFamily="50" charset="-128"/>
              </a:rPr>
              <a:t>「される」</a:t>
            </a:r>
            <a:r>
              <a:rPr lang="ja-JP" altLang="en-US" sz="2400" b="0" dirty="0">
                <a:latin typeface="AR P丸ゴシック体E" panose="020F0900000000000000" pitchFamily="50" charset="-128"/>
                <a:ea typeface="AR P丸ゴシック体E" panose="020F0900000000000000" pitchFamily="50" charset="-128"/>
              </a:rPr>
              <a:t>。</a:t>
            </a:r>
            <a:endParaRPr lang="en-US" altLang="ja-JP" sz="2400" b="0" dirty="0">
              <a:latin typeface="AR P丸ゴシック体E" panose="020F0900000000000000" pitchFamily="50" charset="-128"/>
              <a:ea typeface="AR P丸ゴシック体E" panose="020F0900000000000000" pitchFamily="50" charset="-128"/>
            </a:endParaRPr>
          </a:p>
          <a:p>
            <a:pPr eaLnBrk="1" hangingPunct="1"/>
            <a:endParaRPr lang="en-US" altLang="ja-JP" sz="2400" b="0" dirty="0">
              <a:latin typeface="AR P丸ゴシック体E" panose="020F0900000000000000" pitchFamily="50" charset="-128"/>
              <a:ea typeface="AR P丸ゴシック体E" panose="020F0900000000000000" pitchFamily="50" charset="-128"/>
            </a:endParaRPr>
          </a:p>
          <a:p>
            <a:pPr eaLnBrk="1" hangingPunct="1"/>
            <a:r>
              <a:rPr lang="ja-JP" altLang="en-US" sz="2400" b="0" dirty="0">
                <a:latin typeface="AR P丸ゴシック体E" panose="020F0900000000000000" pitchFamily="50" charset="-128"/>
                <a:ea typeface="AR P丸ゴシック体E" panose="020F0900000000000000" pitchFamily="50" charset="-128"/>
              </a:rPr>
              <a:t>ドーマー条件：政府債務残高の</a:t>
            </a:r>
            <a:r>
              <a:rPr lang="en-US" altLang="ja-JP" sz="2400" b="0" dirty="0">
                <a:latin typeface="AR P丸ゴシック体E" panose="020F0900000000000000" pitchFamily="50" charset="-128"/>
                <a:ea typeface="AR P丸ゴシック体E" panose="020F0900000000000000" pitchFamily="50" charset="-128"/>
              </a:rPr>
              <a:t>GDP</a:t>
            </a:r>
            <a:r>
              <a:rPr lang="ja-JP" altLang="en-US" sz="2400" b="0" dirty="0">
                <a:latin typeface="AR P丸ゴシック体E" panose="020F0900000000000000" pitchFamily="50" charset="-128"/>
                <a:ea typeface="AR P丸ゴシック体E" panose="020F0900000000000000" pitchFamily="50" charset="-128"/>
              </a:rPr>
              <a:t>比が安定するか否かを、名目</a:t>
            </a:r>
            <a:r>
              <a:rPr lang="en-US" altLang="ja-JP" sz="2400" b="0" dirty="0">
                <a:latin typeface="AR P丸ゴシック体E" panose="020F0900000000000000" pitchFamily="50" charset="-128"/>
                <a:ea typeface="AR P丸ゴシック体E" panose="020F0900000000000000" pitchFamily="50" charset="-128"/>
              </a:rPr>
              <a:t>GDP</a:t>
            </a:r>
            <a:r>
              <a:rPr lang="ja-JP" altLang="en-US" sz="2400" b="0" dirty="0">
                <a:latin typeface="AR P丸ゴシック体E" panose="020F0900000000000000" pitchFamily="50" charset="-128"/>
                <a:ea typeface="AR P丸ゴシック体E" panose="020F0900000000000000" pitchFamily="50" charset="-128"/>
              </a:rPr>
              <a:t>成長率と国債金利の関係から考える枠組み。</a:t>
            </a:r>
            <a:endParaRPr lang="en-US" altLang="ja-JP" sz="2400" b="0" dirty="0">
              <a:latin typeface="AR P丸ゴシック体E" panose="020F0900000000000000" pitchFamily="50" charset="-128"/>
              <a:ea typeface="AR P丸ゴシック体E" panose="020F0900000000000000" pitchFamily="50" charset="-128"/>
            </a:endParaRPr>
          </a:p>
          <a:p>
            <a:pPr eaLnBrk="1" hangingPunct="1"/>
            <a:endParaRPr lang="en-US" altLang="ja-JP" sz="2400" b="0" dirty="0">
              <a:latin typeface="AR P丸ゴシック体E" panose="020F0900000000000000" pitchFamily="50" charset="-128"/>
              <a:ea typeface="AR P丸ゴシック体E" panose="020F0900000000000000" pitchFamily="50" charset="-128"/>
            </a:endParaRPr>
          </a:p>
          <a:p>
            <a:pPr eaLnBrk="1" hangingPunct="1"/>
            <a:r>
              <a:rPr lang="ja-JP" altLang="en-US" sz="2400" b="0" dirty="0">
                <a:latin typeface="AR P丸ゴシック体E" panose="020F0900000000000000" pitchFamily="50" charset="-128"/>
                <a:ea typeface="AR P丸ゴシック体E" panose="020F0900000000000000" pitchFamily="50" charset="-128"/>
              </a:rPr>
              <a:t>◆　</a:t>
            </a:r>
            <a:r>
              <a:rPr lang="ja-JP" altLang="en-US" sz="2400" dirty="0">
                <a:solidFill>
                  <a:srgbClr val="7030A0"/>
                </a:solidFill>
                <a:latin typeface="AR P丸ゴシック体E" panose="020F0900000000000000" pitchFamily="50" charset="-128"/>
                <a:ea typeface="AR P丸ゴシック体E" panose="020F0900000000000000" pitchFamily="50" charset="-128"/>
              </a:rPr>
              <a:t>安定化の条件</a:t>
            </a:r>
            <a:r>
              <a:rPr lang="en-US" altLang="ja-JP" sz="2400" dirty="0">
                <a:solidFill>
                  <a:srgbClr val="7030A0"/>
                </a:solidFill>
                <a:latin typeface="AR P丸ゴシック体E" panose="020F0900000000000000" pitchFamily="50" charset="-128"/>
                <a:ea typeface="AR P丸ゴシック体E" panose="020F0900000000000000" pitchFamily="50" charset="-128"/>
              </a:rPr>
              <a:t>: </a:t>
            </a:r>
            <a:r>
              <a:rPr lang="ja-JP" altLang="en-US" sz="2400" dirty="0">
                <a:solidFill>
                  <a:srgbClr val="7030A0"/>
                </a:solidFill>
                <a:latin typeface="AR P丸ゴシック体E" panose="020F0900000000000000" pitchFamily="50" charset="-128"/>
                <a:ea typeface="AR P丸ゴシック体E" panose="020F0900000000000000" pitchFamily="50" charset="-128"/>
              </a:rPr>
              <a:t>名目ＧＤＰ成長率 </a:t>
            </a:r>
            <a:r>
              <a:rPr lang="en-US" altLang="ja-JP" sz="2400" dirty="0">
                <a:solidFill>
                  <a:srgbClr val="7030A0"/>
                </a:solidFill>
                <a:latin typeface="AR P丸ゴシック体E" panose="020F0900000000000000" pitchFamily="50" charset="-128"/>
                <a:ea typeface="AR P丸ゴシック体E" panose="020F0900000000000000" pitchFamily="50" charset="-128"/>
              </a:rPr>
              <a:t>&gt; </a:t>
            </a:r>
            <a:r>
              <a:rPr lang="ja-JP" altLang="en-US" sz="2400" dirty="0">
                <a:solidFill>
                  <a:srgbClr val="7030A0"/>
                </a:solidFill>
                <a:latin typeface="AR P丸ゴシック体E" panose="020F0900000000000000" pitchFamily="50" charset="-128"/>
                <a:ea typeface="AR P丸ゴシック体E" panose="020F0900000000000000" pitchFamily="50" charset="-128"/>
              </a:rPr>
              <a:t>国債金利</a:t>
            </a:r>
            <a:endParaRPr lang="en-US" altLang="ja-JP" sz="2400" dirty="0">
              <a:solidFill>
                <a:srgbClr val="7030A0"/>
              </a:solidFill>
              <a:latin typeface="AR P丸ゴシック体E" panose="020F0900000000000000" pitchFamily="50" charset="-128"/>
              <a:ea typeface="AR P丸ゴシック体E" panose="020F0900000000000000" pitchFamily="50" charset="-128"/>
            </a:endParaRPr>
          </a:p>
          <a:p>
            <a:pPr eaLnBrk="1" hangingPunct="1"/>
            <a:r>
              <a:rPr lang="ja-JP" altLang="en-US" sz="2400" b="0" dirty="0">
                <a:latin typeface="AR P丸ゴシック体E" panose="020F0900000000000000" pitchFamily="50" charset="-128"/>
                <a:ea typeface="AR P丸ゴシック体E" panose="020F0900000000000000" pitchFamily="50" charset="-128"/>
              </a:rPr>
              <a:t>◆　</a:t>
            </a:r>
            <a:r>
              <a:rPr lang="ja-JP" altLang="en-US" sz="2400" dirty="0">
                <a:solidFill>
                  <a:schemeClr val="accent1">
                    <a:lumMod val="75000"/>
                  </a:schemeClr>
                </a:solidFill>
                <a:latin typeface="AR P丸ゴシック体E" panose="020F0900000000000000" pitchFamily="50" charset="-128"/>
                <a:ea typeface="AR P丸ゴシック体E" panose="020F0900000000000000" pitchFamily="50" charset="-128"/>
              </a:rPr>
              <a:t>不安定化の条件</a:t>
            </a:r>
            <a:r>
              <a:rPr lang="en-US" altLang="ja-JP" sz="2400" dirty="0">
                <a:solidFill>
                  <a:schemeClr val="accent1">
                    <a:lumMod val="75000"/>
                  </a:schemeClr>
                </a:solidFill>
                <a:latin typeface="AR P丸ゴシック体E" panose="020F0900000000000000" pitchFamily="50" charset="-128"/>
                <a:ea typeface="AR P丸ゴシック体E" panose="020F0900000000000000" pitchFamily="50" charset="-128"/>
              </a:rPr>
              <a:t>: </a:t>
            </a:r>
            <a:r>
              <a:rPr lang="ja-JP" altLang="en-US" sz="2400" dirty="0">
                <a:solidFill>
                  <a:schemeClr val="accent1">
                    <a:lumMod val="75000"/>
                  </a:schemeClr>
                </a:solidFill>
                <a:latin typeface="AR P丸ゴシック体E" panose="020F0900000000000000" pitchFamily="50" charset="-128"/>
                <a:ea typeface="AR P丸ゴシック体E" panose="020F0900000000000000" pitchFamily="50" charset="-128"/>
              </a:rPr>
              <a:t>名目ＧＤＰ成長率 </a:t>
            </a:r>
            <a:r>
              <a:rPr lang="en-US" altLang="ja-JP" sz="2400" dirty="0">
                <a:solidFill>
                  <a:schemeClr val="accent1">
                    <a:lumMod val="75000"/>
                  </a:schemeClr>
                </a:solidFill>
                <a:latin typeface="AR P丸ゴシック体E" panose="020F0900000000000000" pitchFamily="50" charset="-128"/>
                <a:ea typeface="AR P丸ゴシック体E" panose="020F0900000000000000" pitchFamily="50" charset="-128"/>
              </a:rPr>
              <a:t>&lt; </a:t>
            </a:r>
            <a:r>
              <a:rPr lang="ja-JP" altLang="en-US" sz="2400" dirty="0">
                <a:solidFill>
                  <a:schemeClr val="accent1">
                    <a:lumMod val="75000"/>
                  </a:schemeClr>
                </a:solidFill>
                <a:latin typeface="AR P丸ゴシック体E" panose="020F0900000000000000" pitchFamily="50" charset="-128"/>
                <a:ea typeface="AR P丸ゴシック体E" panose="020F0900000000000000" pitchFamily="50" charset="-128"/>
              </a:rPr>
              <a:t>国債金利</a:t>
            </a:r>
            <a:endParaRPr lang="en-US" altLang="ja-JP" sz="2400" dirty="0">
              <a:solidFill>
                <a:schemeClr val="accent1">
                  <a:lumMod val="75000"/>
                </a:schemeClr>
              </a:solidFill>
              <a:latin typeface="AR P丸ゴシック体E" panose="020F0900000000000000" pitchFamily="50" charset="-128"/>
              <a:ea typeface="AR P丸ゴシック体E" panose="020F0900000000000000" pitchFamily="50" charset="-128"/>
            </a:endParaRPr>
          </a:p>
        </p:txBody>
      </p:sp>
    </p:spTree>
    <p:extLst>
      <p:ext uri="{BB962C8B-B14F-4D97-AF65-F5344CB8AC3E}">
        <p14:creationId xmlns:p14="http://schemas.microsoft.com/office/powerpoint/2010/main" val="4178875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A18DDC1-39AD-B657-4373-3440EAF9CC99}"/>
              </a:ext>
            </a:extLst>
          </p:cNvPr>
          <p:cNvSpPr>
            <a:spLocks noGrp="1"/>
          </p:cNvSpPr>
          <p:nvPr>
            <p:ph type="sldNum" sz="quarter" idx="12"/>
          </p:nvPr>
        </p:nvSpPr>
        <p:spPr/>
        <p:txBody>
          <a:bodyPr/>
          <a:lstStyle/>
          <a:p>
            <a:pPr>
              <a:defRPr/>
            </a:pPr>
            <a:fld id="{26F076B8-5FE8-4239-9FD2-3F42B94D0E15}" type="slidenum">
              <a:rPr lang="en-US" altLang="ja-JP" smtClean="0"/>
              <a:pPr>
                <a:defRPr/>
              </a:pPr>
              <a:t>3</a:t>
            </a:fld>
            <a:endParaRPr lang="en-US" altLang="ja-JP" dirty="0"/>
          </a:p>
        </p:txBody>
      </p:sp>
      <p:pic>
        <p:nvPicPr>
          <p:cNvPr id="6" name="図 5">
            <a:extLst>
              <a:ext uri="{FF2B5EF4-FFF2-40B4-BE49-F238E27FC236}">
                <a16:creationId xmlns:a16="http://schemas.microsoft.com/office/drawing/2014/main" id="{87FB3668-0A6F-5D0B-5F6E-B26279C93469}"/>
              </a:ext>
            </a:extLst>
          </p:cNvPr>
          <p:cNvPicPr>
            <a:picLocks noChangeAspect="1"/>
          </p:cNvPicPr>
          <p:nvPr/>
        </p:nvPicPr>
        <p:blipFill>
          <a:blip r:embed="rId2"/>
          <a:stretch>
            <a:fillRect/>
          </a:stretch>
        </p:blipFill>
        <p:spPr>
          <a:xfrm>
            <a:off x="144016" y="1146516"/>
            <a:ext cx="8748464" cy="5450836"/>
          </a:xfrm>
          <a:prstGeom prst="rect">
            <a:avLst/>
          </a:prstGeom>
        </p:spPr>
      </p:pic>
      <p:sp>
        <p:nvSpPr>
          <p:cNvPr id="8" name="Rectangle 2">
            <a:extLst>
              <a:ext uri="{FF2B5EF4-FFF2-40B4-BE49-F238E27FC236}">
                <a16:creationId xmlns:a16="http://schemas.microsoft.com/office/drawing/2014/main" id="{CB7BE35F-8CEF-5036-F82A-970B28F4006E}"/>
              </a:ext>
            </a:extLst>
          </p:cNvPr>
          <p:cNvSpPr txBox="1">
            <a:spLocks noChangeArrowheads="1"/>
          </p:cNvSpPr>
          <p:nvPr/>
        </p:nvSpPr>
        <p:spPr bwMode="auto">
          <a:xfrm>
            <a:off x="77361" y="304799"/>
            <a:ext cx="8599488" cy="648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dirty="0">
                <a:latin typeface="AR P丸ゴシック体E" panose="020F0900000000000000" pitchFamily="50" charset="-128"/>
                <a:ea typeface="AR P丸ゴシック体E" panose="020F0900000000000000" pitchFamily="50" charset="-128"/>
              </a:rPr>
              <a:t>財務省の政府債務残高対ＧＤＰ比の史料</a:t>
            </a:r>
          </a:p>
        </p:txBody>
      </p:sp>
      <p:sp>
        <p:nvSpPr>
          <p:cNvPr id="9" name="四角形: 角を丸くする 8">
            <a:extLst>
              <a:ext uri="{FF2B5EF4-FFF2-40B4-BE49-F238E27FC236}">
                <a16:creationId xmlns:a16="http://schemas.microsoft.com/office/drawing/2014/main" id="{2ED5C9A6-6656-FEF3-0A02-806F4BEFD519}"/>
              </a:ext>
            </a:extLst>
          </p:cNvPr>
          <p:cNvSpPr/>
          <p:nvPr/>
        </p:nvSpPr>
        <p:spPr>
          <a:xfrm>
            <a:off x="395536" y="1052736"/>
            <a:ext cx="8280920" cy="576064"/>
          </a:xfrm>
          <a:prstGeom prst="roundRect">
            <a:avLst/>
          </a:prstGeom>
          <a:solidFill>
            <a:schemeClr val="accent1">
              <a:alpha val="5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5872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43AC56B-B285-49D1-9FA6-36A0AC3C842D}"/>
              </a:ext>
            </a:extLst>
          </p:cNvPr>
          <p:cNvSpPr>
            <a:spLocks noGrp="1"/>
          </p:cNvSpPr>
          <p:nvPr>
            <p:ph type="sldNum" sz="quarter" idx="12"/>
          </p:nvPr>
        </p:nvSpPr>
        <p:spPr/>
        <p:txBody>
          <a:bodyPr/>
          <a:lstStyle/>
          <a:p>
            <a:pPr>
              <a:defRPr/>
            </a:pPr>
            <a:fld id="{26F076B8-5FE8-4239-9FD2-3F42B94D0E15}" type="slidenum">
              <a:rPr lang="en-US" altLang="ja-JP" smtClean="0">
                <a:latin typeface="+mj-ea"/>
                <a:ea typeface="+mj-ea"/>
              </a:rPr>
              <a:pPr>
                <a:defRPr/>
              </a:pPr>
              <a:t>4</a:t>
            </a:fld>
            <a:endParaRPr lang="en-US" altLang="ja-JP">
              <a:latin typeface="+mj-ea"/>
              <a:ea typeface="+mj-ea"/>
            </a:endParaRPr>
          </a:p>
        </p:txBody>
      </p:sp>
      <p:sp>
        <p:nvSpPr>
          <p:cNvPr id="5" name="Rectangle 2">
            <a:extLst>
              <a:ext uri="{FF2B5EF4-FFF2-40B4-BE49-F238E27FC236}">
                <a16:creationId xmlns:a16="http://schemas.microsoft.com/office/drawing/2014/main" id="{D84EEDF9-F2A0-455E-B1C1-4F6BFB85EF54}"/>
              </a:ext>
            </a:extLst>
          </p:cNvPr>
          <p:cNvSpPr txBox="1">
            <a:spLocks noChangeArrowheads="1"/>
          </p:cNvSpPr>
          <p:nvPr/>
        </p:nvSpPr>
        <p:spPr bwMode="auto">
          <a:xfrm>
            <a:off x="4192" y="304800"/>
            <a:ext cx="924832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kern="0" dirty="0">
                <a:latin typeface="AR P丸ゴシック体E" panose="020F0900000000000000" pitchFamily="50" charset="-128"/>
                <a:ea typeface="AR P丸ゴシック体E" panose="020F0900000000000000" pitchFamily="50" charset="-128"/>
              </a:rPr>
              <a:t>経済のシンク（水槽）</a:t>
            </a:r>
          </a:p>
        </p:txBody>
      </p:sp>
      <p:sp>
        <p:nvSpPr>
          <p:cNvPr id="46" name="テキスト ボックス 45">
            <a:extLst>
              <a:ext uri="{FF2B5EF4-FFF2-40B4-BE49-F238E27FC236}">
                <a16:creationId xmlns:a16="http://schemas.microsoft.com/office/drawing/2014/main" id="{2C815F35-D10A-49C4-A25A-114F7E6BB014}"/>
              </a:ext>
            </a:extLst>
          </p:cNvPr>
          <p:cNvSpPr txBox="1"/>
          <p:nvPr/>
        </p:nvSpPr>
        <p:spPr>
          <a:xfrm>
            <a:off x="5434435" y="4740739"/>
            <a:ext cx="2347057" cy="400110"/>
          </a:xfrm>
          <a:prstGeom prst="rect">
            <a:avLst/>
          </a:prstGeom>
          <a:noFill/>
        </p:spPr>
        <p:txBody>
          <a:bodyPr wrap="square" rtlCol="0">
            <a:spAutoFit/>
          </a:bodyPr>
          <a:lstStyle/>
          <a:p>
            <a:pPr algn="ctr"/>
            <a:r>
              <a:rPr lang="ja-JP" altLang="en-US" sz="2000" dirty="0">
                <a:solidFill>
                  <a:schemeClr val="accent2"/>
                </a:solidFill>
                <a:latin typeface="+mj-ea"/>
                <a:ea typeface="+mj-ea"/>
              </a:rPr>
              <a:t>国民経済</a:t>
            </a:r>
            <a:r>
              <a:rPr kumimoji="1" lang="ja-JP" altLang="en-US" sz="2000" dirty="0">
                <a:solidFill>
                  <a:schemeClr val="accent2"/>
                </a:solidFill>
                <a:latin typeface="+mj-ea"/>
                <a:ea typeface="+mj-ea"/>
              </a:rPr>
              <a:t>のシンク</a:t>
            </a:r>
          </a:p>
        </p:txBody>
      </p:sp>
      <p:grpSp>
        <p:nvGrpSpPr>
          <p:cNvPr id="6" name="グループ化 5">
            <a:extLst>
              <a:ext uri="{FF2B5EF4-FFF2-40B4-BE49-F238E27FC236}">
                <a16:creationId xmlns:a16="http://schemas.microsoft.com/office/drawing/2014/main" id="{8F21AC3B-89CB-47F0-A344-DB3A6C1FF4A5}"/>
              </a:ext>
            </a:extLst>
          </p:cNvPr>
          <p:cNvGrpSpPr/>
          <p:nvPr/>
        </p:nvGrpSpPr>
        <p:grpSpPr>
          <a:xfrm>
            <a:off x="4933020" y="1897929"/>
            <a:ext cx="3240360" cy="3384376"/>
            <a:chOff x="5076056" y="2060848"/>
            <a:chExt cx="3240360" cy="3384376"/>
          </a:xfrm>
        </p:grpSpPr>
        <p:sp>
          <p:nvSpPr>
            <p:cNvPr id="2" name="四角形: 角を丸くする 1">
              <a:extLst>
                <a:ext uri="{FF2B5EF4-FFF2-40B4-BE49-F238E27FC236}">
                  <a16:creationId xmlns:a16="http://schemas.microsoft.com/office/drawing/2014/main" id="{E55F5348-8B1B-4EBD-863C-A4CFD39A9128}"/>
                </a:ext>
              </a:extLst>
            </p:cNvPr>
            <p:cNvSpPr/>
            <p:nvPr/>
          </p:nvSpPr>
          <p:spPr>
            <a:xfrm>
              <a:off x="5317389" y="2132856"/>
              <a:ext cx="2783003" cy="3312368"/>
            </a:xfrm>
            <a:prstGeom prst="roundRect">
              <a:avLst/>
            </a:prstGeom>
            <a:noFill/>
            <a:ln w="889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3" name="正方形/長方形 2">
              <a:extLst>
                <a:ext uri="{FF2B5EF4-FFF2-40B4-BE49-F238E27FC236}">
                  <a16:creationId xmlns:a16="http://schemas.microsoft.com/office/drawing/2014/main" id="{C9592FAA-6ED9-4F2C-91D5-097872113E0B}"/>
                </a:ext>
              </a:extLst>
            </p:cNvPr>
            <p:cNvSpPr/>
            <p:nvPr/>
          </p:nvSpPr>
          <p:spPr>
            <a:xfrm>
              <a:off x="5076056" y="2060848"/>
              <a:ext cx="324036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grpSp>
      <p:grpSp>
        <p:nvGrpSpPr>
          <p:cNvPr id="31" name="グループ化 30">
            <a:extLst>
              <a:ext uri="{FF2B5EF4-FFF2-40B4-BE49-F238E27FC236}">
                <a16:creationId xmlns:a16="http://schemas.microsoft.com/office/drawing/2014/main" id="{FB145EF3-5F0C-4605-8687-F48A4F3462BA}"/>
              </a:ext>
            </a:extLst>
          </p:cNvPr>
          <p:cNvGrpSpPr/>
          <p:nvPr/>
        </p:nvGrpSpPr>
        <p:grpSpPr>
          <a:xfrm>
            <a:off x="2001019" y="2544924"/>
            <a:ext cx="1440160" cy="1229017"/>
            <a:chOff x="6336740" y="4340359"/>
            <a:chExt cx="1440160" cy="1193807"/>
          </a:xfrm>
        </p:grpSpPr>
        <p:pic>
          <p:nvPicPr>
            <p:cNvPr id="34" name="図 33">
              <a:extLst>
                <a:ext uri="{FF2B5EF4-FFF2-40B4-BE49-F238E27FC236}">
                  <a16:creationId xmlns:a16="http://schemas.microsoft.com/office/drawing/2014/main" id="{B4645353-0A48-4850-9F86-2F694A897A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8489" y="4653136"/>
              <a:ext cx="1256662" cy="881030"/>
            </a:xfrm>
            <a:prstGeom prst="rect">
              <a:avLst/>
            </a:prstGeom>
          </p:spPr>
        </p:pic>
        <p:sp>
          <p:nvSpPr>
            <p:cNvPr id="35" name="テキスト ボックス 34">
              <a:extLst>
                <a:ext uri="{FF2B5EF4-FFF2-40B4-BE49-F238E27FC236}">
                  <a16:creationId xmlns:a16="http://schemas.microsoft.com/office/drawing/2014/main" id="{9047A561-6A56-4DA5-A504-EBC7D5BC169C}"/>
                </a:ext>
              </a:extLst>
            </p:cNvPr>
            <p:cNvSpPr txBox="1"/>
            <p:nvPr/>
          </p:nvSpPr>
          <p:spPr>
            <a:xfrm>
              <a:off x="6336740" y="4340359"/>
              <a:ext cx="1440160" cy="338554"/>
            </a:xfrm>
            <a:prstGeom prst="rect">
              <a:avLst/>
            </a:prstGeom>
            <a:noFill/>
          </p:spPr>
          <p:txBody>
            <a:bodyPr wrap="square" rtlCol="0">
              <a:spAutoFit/>
            </a:bodyPr>
            <a:lstStyle/>
            <a:p>
              <a:pPr algn="ctr"/>
              <a:r>
                <a:rPr kumimoji="1" lang="ja-JP" altLang="en-US" sz="1600" dirty="0">
                  <a:latin typeface="+mj-ea"/>
                  <a:ea typeface="+mj-ea"/>
                </a:rPr>
                <a:t>日本政府</a:t>
              </a:r>
            </a:p>
          </p:txBody>
        </p:sp>
      </p:grpSp>
      <p:sp>
        <p:nvSpPr>
          <p:cNvPr id="7" name="フリーフォーム: 図形 6">
            <a:extLst>
              <a:ext uri="{FF2B5EF4-FFF2-40B4-BE49-F238E27FC236}">
                <a16:creationId xmlns:a16="http://schemas.microsoft.com/office/drawing/2014/main" id="{87B32399-04AD-4406-9A28-C3217F3C081D}"/>
              </a:ext>
            </a:extLst>
          </p:cNvPr>
          <p:cNvSpPr/>
          <p:nvPr/>
        </p:nvSpPr>
        <p:spPr>
          <a:xfrm>
            <a:off x="5193102" y="2545028"/>
            <a:ext cx="2717321" cy="338638"/>
          </a:xfrm>
          <a:custGeom>
            <a:avLst/>
            <a:gdLst>
              <a:gd name="connsiteX0" fmla="*/ 0 w 2717321"/>
              <a:gd name="connsiteY0" fmla="*/ 267803 h 338638"/>
              <a:gd name="connsiteX1" fmla="*/ 845389 w 2717321"/>
              <a:gd name="connsiteY1" fmla="*/ 384 h 338638"/>
              <a:gd name="connsiteX2" fmla="*/ 1078302 w 2717321"/>
              <a:gd name="connsiteY2" fmla="*/ 319561 h 338638"/>
              <a:gd name="connsiteX3" fmla="*/ 1475117 w 2717321"/>
              <a:gd name="connsiteY3" fmla="*/ 112527 h 338638"/>
              <a:gd name="connsiteX4" fmla="*/ 1759789 w 2717321"/>
              <a:gd name="connsiteY4" fmla="*/ 319561 h 338638"/>
              <a:gd name="connsiteX5" fmla="*/ 2277373 w 2717321"/>
              <a:gd name="connsiteY5" fmla="*/ 52142 h 338638"/>
              <a:gd name="connsiteX6" fmla="*/ 2458528 w 2717321"/>
              <a:gd name="connsiteY6" fmla="*/ 336814 h 338638"/>
              <a:gd name="connsiteX7" fmla="*/ 2717321 w 2717321"/>
              <a:gd name="connsiteY7" fmla="*/ 172912 h 3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7321" h="338638">
                <a:moveTo>
                  <a:pt x="0" y="267803"/>
                </a:moveTo>
                <a:cubicBezTo>
                  <a:pt x="332836" y="129780"/>
                  <a:pt x="665672" y="-8242"/>
                  <a:pt x="845389" y="384"/>
                </a:cubicBezTo>
                <a:cubicBezTo>
                  <a:pt x="1025106" y="9010"/>
                  <a:pt x="973348" y="300871"/>
                  <a:pt x="1078302" y="319561"/>
                </a:cubicBezTo>
                <a:cubicBezTo>
                  <a:pt x="1183256" y="338251"/>
                  <a:pt x="1361536" y="112527"/>
                  <a:pt x="1475117" y="112527"/>
                </a:cubicBezTo>
                <a:cubicBezTo>
                  <a:pt x="1588698" y="112527"/>
                  <a:pt x="1626080" y="329625"/>
                  <a:pt x="1759789" y="319561"/>
                </a:cubicBezTo>
                <a:cubicBezTo>
                  <a:pt x="1893498" y="309497"/>
                  <a:pt x="2160917" y="49267"/>
                  <a:pt x="2277373" y="52142"/>
                </a:cubicBezTo>
                <a:cubicBezTo>
                  <a:pt x="2393829" y="55017"/>
                  <a:pt x="2385203" y="316686"/>
                  <a:pt x="2458528" y="336814"/>
                </a:cubicBezTo>
                <a:cubicBezTo>
                  <a:pt x="2531853" y="356942"/>
                  <a:pt x="2672751" y="204542"/>
                  <a:pt x="2717321" y="172912"/>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pic>
        <p:nvPicPr>
          <p:cNvPr id="19" name="図 18">
            <a:extLst>
              <a:ext uri="{FF2B5EF4-FFF2-40B4-BE49-F238E27FC236}">
                <a16:creationId xmlns:a16="http://schemas.microsoft.com/office/drawing/2014/main" id="{C2FD1C01-150E-4AEE-A60A-056ECBA98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4763" y="1798244"/>
            <a:ext cx="1098550" cy="768350"/>
          </a:xfrm>
          <a:prstGeom prst="rect">
            <a:avLst/>
          </a:prstGeom>
        </p:spPr>
      </p:pic>
      <p:sp>
        <p:nvSpPr>
          <p:cNvPr id="25" name="矢印: 左カーブ 24">
            <a:extLst>
              <a:ext uri="{FF2B5EF4-FFF2-40B4-BE49-F238E27FC236}">
                <a16:creationId xmlns:a16="http://schemas.microsoft.com/office/drawing/2014/main" id="{64CC2EDA-A8B6-44D2-8BB7-8A531EAAC10E}"/>
              </a:ext>
            </a:extLst>
          </p:cNvPr>
          <p:cNvSpPr/>
          <p:nvPr/>
        </p:nvSpPr>
        <p:spPr>
          <a:xfrm rot="16200000">
            <a:off x="5123870" y="1240569"/>
            <a:ext cx="550086" cy="165618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j-ea"/>
              <a:ea typeface="+mj-ea"/>
            </a:endParaRPr>
          </a:p>
        </p:txBody>
      </p:sp>
      <p:pic>
        <p:nvPicPr>
          <p:cNvPr id="41" name="Picture 4" descr="C:\Users\三橋貴明\Desktop\世界でいちばん！日本経済の実力\日本円.jpg">
            <a:extLst>
              <a:ext uri="{FF2B5EF4-FFF2-40B4-BE49-F238E27FC236}">
                <a16:creationId xmlns:a16="http://schemas.microsoft.com/office/drawing/2014/main" id="{D28F6FD2-5F5A-48B4-86D6-6E2792285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4353" y="1268760"/>
            <a:ext cx="7302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テキスト ボックス 42">
            <a:extLst>
              <a:ext uri="{FF2B5EF4-FFF2-40B4-BE49-F238E27FC236}">
                <a16:creationId xmlns:a16="http://schemas.microsoft.com/office/drawing/2014/main" id="{B8C16C4D-D343-49FC-B30E-D7897BEFCF99}"/>
              </a:ext>
            </a:extLst>
          </p:cNvPr>
          <p:cNvSpPr txBox="1"/>
          <p:nvPr/>
        </p:nvSpPr>
        <p:spPr>
          <a:xfrm>
            <a:off x="6068616" y="1825452"/>
            <a:ext cx="1475184" cy="400110"/>
          </a:xfrm>
          <a:prstGeom prst="rect">
            <a:avLst/>
          </a:prstGeom>
          <a:noFill/>
        </p:spPr>
        <p:txBody>
          <a:bodyPr wrap="square" rtlCol="0">
            <a:spAutoFit/>
          </a:bodyPr>
          <a:lstStyle/>
          <a:p>
            <a:pPr algn="ctr"/>
            <a:r>
              <a:rPr lang="ja-JP" altLang="en-US" sz="2000" dirty="0">
                <a:solidFill>
                  <a:srgbClr val="FF0000"/>
                </a:solidFill>
                <a:latin typeface="+mj-ea"/>
                <a:ea typeface="+mj-ea"/>
              </a:rPr>
              <a:t>政府支出</a:t>
            </a:r>
            <a:endParaRPr kumimoji="1" lang="ja-JP" altLang="en-US" sz="2000" dirty="0">
              <a:solidFill>
                <a:srgbClr val="FF0000"/>
              </a:solidFill>
              <a:latin typeface="+mj-ea"/>
              <a:ea typeface="+mj-ea"/>
            </a:endParaRPr>
          </a:p>
        </p:txBody>
      </p:sp>
      <p:sp>
        <p:nvSpPr>
          <p:cNvPr id="28" name="円柱 27">
            <a:extLst>
              <a:ext uri="{FF2B5EF4-FFF2-40B4-BE49-F238E27FC236}">
                <a16:creationId xmlns:a16="http://schemas.microsoft.com/office/drawing/2014/main" id="{CD5192F3-4333-4967-9DC2-A5648A91D7F4}"/>
              </a:ext>
            </a:extLst>
          </p:cNvPr>
          <p:cNvSpPr/>
          <p:nvPr/>
        </p:nvSpPr>
        <p:spPr>
          <a:xfrm rot="16200000" flipH="1">
            <a:off x="4515408" y="4199769"/>
            <a:ext cx="311272" cy="1044116"/>
          </a:xfrm>
          <a:prstGeom prst="can">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44" name="テキスト ボックス 43">
            <a:extLst>
              <a:ext uri="{FF2B5EF4-FFF2-40B4-BE49-F238E27FC236}">
                <a16:creationId xmlns:a16="http://schemas.microsoft.com/office/drawing/2014/main" id="{09308FE6-3632-4BB9-8463-2CA5B6ED50F5}"/>
              </a:ext>
            </a:extLst>
          </p:cNvPr>
          <p:cNvSpPr txBox="1"/>
          <p:nvPr/>
        </p:nvSpPr>
        <p:spPr>
          <a:xfrm>
            <a:off x="3696030" y="4074917"/>
            <a:ext cx="1702883" cy="400110"/>
          </a:xfrm>
          <a:prstGeom prst="rect">
            <a:avLst/>
          </a:prstGeom>
          <a:noFill/>
        </p:spPr>
        <p:txBody>
          <a:bodyPr wrap="square" rtlCol="0">
            <a:spAutoFit/>
          </a:bodyPr>
          <a:lstStyle/>
          <a:p>
            <a:pPr algn="ctr"/>
            <a:r>
              <a:rPr lang="ja-JP" altLang="en-US" sz="2000" dirty="0">
                <a:solidFill>
                  <a:schemeClr val="accent2"/>
                </a:solidFill>
                <a:latin typeface="+mj-ea"/>
                <a:ea typeface="+mj-ea"/>
              </a:rPr>
              <a:t>排水管</a:t>
            </a:r>
            <a:endParaRPr kumimoji="1" lang="ja-JP" altLang="en-US" sz="2000" dirty="0">
              <a:solidFill>
                <a:schemeClr val="accent2"/>
              </a:solidFill>
              <a:latin typeface="+mj-ea"/>
              <a:ea typeface="+mj-ea"/>
            </a:endParaRPr>
          </a:p>
        </p:txBody>
      </p:sp>
      <p:sp>
        <p:nvSpPr>
          <p:cNvPr id="36" name="矢印: 左 35">
            <a:extLst>
              <a:ext uri="{FF2B5EF4-FFF2-40B4-BE49-F238E27FC236}">
                <a16:creationId xmlns:a16="http://schemas.microsoft.com/office/drawing/2014/main" id="{FC04BAC7-16A2-4759-9F0F-0D8D396C1CF4}"/>
              </a:ext>
            </a:extLst>
          </p:cNvPr>
          <p:cNvSpPr/>
          <p:nvPr/>
        </p:nvSpPr>
        <p:spPr>
          <a:xfrm>
            <a:off x="3144664" y="4567392"/>
            <a:ext cx="929039" cy="31127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pic>
        <p:nvPicPr>
          <p:cNvPr id="47" name="Picture 4" descr="C:\Users\三橋貴明\Desktop\世界でいちばん！日本経済の実力\日本円.jpg">
            <a:extLst>
              <a:ext uri="{FF2B5EF4-FFF2-40B4-BE49-F238E27FC236}">
                <a16:creationId xmlns:a16="http://schemas.microsoft.com/office/drawing/2014/main" id="{EAE413E1-4E2A-4310-9768-B3BDD93BED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4763" y="4072581"/>
            <a:ext cx="7302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テキスト ボックス 47">
            <a:extLst>
              <a:ext uri="{FF2B5EF4-FFF2-40B4-BE49-F238E27FC236}">
                <a16:creationId xmlns:a16="http://schemas.microsoft.com/office/drawing/2014/main" id="{3C20D5A7-FAC5-4120-8A21-2F007E811451}"/>
              </a:ext>
            </a:extLst>
          </p:cNvPr>
          <p:cNvSpPr txBox="1"/>
          <p:nvPr/>
        </p:nvSpPr>
        <p:spPr>
          <a:xfrm>
            <a:off x="1985613" y="4500409"/>
            <a:ext cx="1475184" cy="400110"/>
          </a:xfrm>
          <a:prstGeom prst="rect">
            <a:avLst/>
          </a:prstGeom>
          <a:noFill/>
        </p:spPr>
        <p:txBody>
          <a:bodyPr wrap="square" rtlCol="0">
            <a:spAutoFit/>
          </a:bodyPr>
          <a:lstStyle/>
          <a:p>
            <a:pPr algn="ctr"/>
            <a:r>
              <a:rPr lang="ja-JP" altLang="en-US" sz="2000" dirty="0">
                <a:solidFill>
                  <a:srgbClr val="FF0000"/>
                </a:solidFill>
                <a:latin typeface="+mj-ea"/>
                <a:ea typeface="+mj-ea"/>
              </a:rPr>
              <a:t>徴税</a:t>
            </a:r>
            <a:endParaRPr kumimoji="1" lang="ja-JP" altLang="en-US" sz="2000" dirty="0">
              <a:solidFill>
                <a:srgbClr val="FF0000"/>
              </a:solidFill>
              <a:latin typeface="+mj-ea"/>
              <a:ea typeface="+mj-ea"/>
            </a:endParaRPr>
          </a:p>
        </p:txBody>
      </p:sp>
      <p:sp>
        <p:nvSpPr>
          <p:cNvPr id="49" name="テキスト ボックス 48">
            <a:extLst>
              <a:ext uri="{FF2B5EF4-FFF2-40B4-BE49-F238E27FC236}">
                <a16:creationId xmlns:a16="http://schemas.microsoft.com/office/drawing/2014/main" id="{800000DE-3BF6-4875-AF9E-6902EA208D0C}"/>
              </a:ext>
            </a:extLst>
          </p:cNvPr>
          <p:cNvSpPr txBox="1"/>
          <p:nvPr/>
        </p:nvSpPr>
        <p:spPr>
          <a:xfrm>
            <a:off x="779460" y="6129384"/>
            <a:ext cx="7697791" cy="646331"/>
          </a:xfrm>
          <a:prstGeom prst="rect">
            <a:avLst/>
          </a:prstGeom>
          <a:noFill/>
        </p:spPr>
        <p:txBody>
          <a:bodyPr wrap="square" rtlCol="0">
            <a:spAutoFit/>
          </a:bodyPr>
          <a:lstStyle/>
          <a:p>
            <a:r>
              <a:rPr lang="ja-JP" altLang="en-US" sz="1800" dirty="0">
                <a:latin typeface="+mj-ea"/>
                <a:ea typeface="+mj-ea"/>
              </a:rPr>
              <a:t>政府の役割：国民経済が適切なインフレ率、完全雇用の下で生産性を高めていくことが可能なようにシンクの水量を調整すること。</a:t>
            </a:r>
            <a:endParaRPr kumimoji="1" lang="ja-JP" altLang="en-US" sz="1800" dirty="0">
              <a:latin typeface="+mj-ea"/>
              <a:ea typeface="+mj-ea"/>
            </a:endParaRPr>
          </a:p>
        </p:txBody>
      </p:sp>
      <p:sp>
        <p:nvSpPr>
          <p:cNvPr id="9" name="テキスト ボックス 8">
            <a:extLst>
              <a:ext uri="{FF2B5EF4-FFF2-40B4-BE49-F238E27FC236}">
                <a16:creationId xmlns:a16="http://schemas.microsoft.com/office/drawing/2014/main" id="{C9628473-2DCC-4AA2-853C-30FD96BA66A6}"/>
              </a:ext>
            </a:extLst>
          </p:cNvPr>
          <p:cNvSpPr txBox="1"/>
          <p:nvPr/>
        </p:nvSpPr>
        <p:spPr>
          <a:xfrm>
            <a:off x="5324194" y="3067561"/>
            <a:ext cx="902811" cy="307777"/>
          </a:xfrm>
          <a:prstGeom prst="rect">
            <a:avLst/>
          </a:prstGeom>
          <a:solidFill>
            <a:schemeClr val="bg2"/>
          </a:solidFill>
        </p:spPr>
        <p:txBody>
          <a:bodyPr wrap="none" rtlCol="0">
            <a:spAutoFit/>
          </a:bodyPr>
          <a:lstStyle/>
          <a:p>
            <a:r>
              <a:rPr kumimoji="1" lang="ja-JP" altLang="en-US" sz="1400" dirty="0">
                <a:solidFill>
                  <a:schemeClr val="bg1"/>
                </a:solidFill>
              </a:rPr>
              <a:t>消費性向</a:t>
            </a:r>
          </a:p>
        </p:txBody>
      </p:sp>
      <p:sp>
        <p:nvSpPr>
          <p:cNvPr id="24" name="テキスト ボックス 23">
            <a:extLst>
              <a:ext uri="{FF2B5EF4-FFF2-40B4-BE49-F238E27FC236}">
                <a16:creationId xmlns:a16="http://schemas.microsoft.com/office/drawing/2014/main" id="{03D6E553-0D2B-4D00-8D8A-A4F17A5B42BD}"/>
              </a:ext>
            </a:extLst>
          </p:cNvPr>
          <p:cNvSpPr txBox="1"/>
          <p:nvPr/>
        </p:nvSpPr>
        <p:spPr>
          <a:xfrm>
            <a:off x="7018045" y="2972853"/>
            <a:ext cx="543739" cy="307777"/>
          </a:xfrm>
          <a:prstGeom prst="rect">
            <a:avLst/>
          </a:prstGeom>
          <a:solidFill>
            <a:schemeClr val="bg2"/>
          </a:solidFill>
        </p:spPr>
        <p:txBody>
          <a:bodyPr wrap="none" rtlCol="0">
            <a:spAutoFit/>
          </a:bodyPr>
          <a:lstStyle/>
          <a:p>
            <a:r>
              <a:rPr lang="ja-JP" altLang="en-US" sz="1400" dirty="0">
                <a:solidFill>
                  <a:schemeClr val="bg1"/>
                </a:solidFill>
              </a:rPr>
              <a:t>所得</a:t>
            </a:r>
            <a:endParaRPr kumimoji="1" lang="ja-JP" altLang="en-US" sz="1400" dirty="0">
              <a:solidFill>
                <a:schemeClr val="bg1"/>
              </a:solidFill>
            </a:endParaRPr>
          </a:p>
        </p:txBody>
      </p:sp>
      <p:sp>
        <p:nvSpPr>
          <p:cNvPr id="26" name="テキスト ボックス 25">
            <a:extLst>
              <a:ext uri="{FF2B5EF4-FFF2-40B4-BE49-F238E27FC236}">
                <a16:creationId xmlns:a16="http://schemas.microsoft.com/office/drawing/2014/main" id="{F26431CA-A68A-4F0D-A45F-6FE7343EE068}"/>
              </a:ext>
            </a:extLst>
          </p:cNvPr>
          <p:cNvSpPr txBox="1"/>
          <p:nvPr/>
        </p:nvSpPr>
        <p:spPr>
          <a:xfrm>
            <a:off x="5770801" y="3658651"/>
            <a:ext cx="902811" cy="307777"/>
          </a:xfrm>
          <a:prstGeom prst="rect">
            <a:avLst/>
          </a:prstGeom>
          <a:solidFill>
            <a:schemeClr val="bg2"/>
          </a:solidFill>
        </p:spPr>
        <p:txBody>
          <a:bodyPr wrap="none" rtlCol="0">
            <a:spAutoFit/>
          </a:bodyPr>
          <a:lstStyle/>
          <a:p>
            <a:r>
              <a:rPr lang="ja-JP" altLang="en-US" sz="1400" dirty="0">
                <a:solidFill>
                  <a:schemeClr val="bg1"/>
                </a:solidFill>
              </a:rPr>
              <a:t>信用創造</a:t>
            </a:r>
            <a:endParaRPr kumimoji="1" lang="ja-JP" altLang="en-US" sz="1400" dirty="0">
              <a:solidFill>
                <a:schemeClr val="bg1"/>
              </a:solidFill>
            </a:endParaRPr>
          </a:p>
        </p:txBody>
      </p:sp>
      <p:sp>
        <p:nvSpPr>
          <p:cNvPr id="27" name="テキスト ボックス 26">
            <a:extLst>
              <a:ext uri="{FF2B5EF4-FFF2-40B4-BE49-F238E27FC236}">
                <a16:creationId xmlns:a16="http://schemas.microsoft.com/office/drawing/2014/main" id="{CF72E902-1043-4B48-90AA-644908715293}"/>
              </a:ext>
            </a:extLst>
          </p:cNvPr>
          <p:cNvSpPr txBox="1"/>
          <p:nvPr/>
        </p:nvSpPr>
        <p:spPr>
          <a:xfrm>
            <a:off x="7167695" y="3624416"/>
            <a:ext cx="543739" cy="307777"/>
          </a:xfrm>
          <a:prstGeom prst="rect">
            <a:avLst/>
          </a:prstGeom>
          <a:solidFill>
            <a:schemeClr val="bg2"/>
          </a:solidFill>
        </p:spPr>
        <p:txBody>
          <a:bodyPr wrap="none" rtlCol="0">
            <a:spAutoFit/>
          </a:bodyPr>
          <a:lstStyle/>
          <a:p>
            <a:r>
              <a:rPr lang="ja-JP" altLang="en-US" sz="1400" dirty="0">
                <a:solidFill>
                  <a:schemeClr val="bg1"/>
                </a:solidFill>
              </a:rPr>
              <a:t>投資</a:t>
            </a:r>
            <a:endParaRPr kumimoji="1" lang="ja-JP" altLang="en-US" sz="1400" dirty="0">
              <a:solidFill>
                <a:schemeClr val="bg1"/>
              </a:solidFill>
            </a:endParaRPr>
          </a:p>
        </p:txBody>
      </p:sp>
      <p:sp>
        <p:nvSpPr>
          <p:cNvPr id="29" name="テキスト ボックス 28">
            <a:extLst>
              <a:ext uri="{FF2B5EF4-FFF2-40B4-BE49-F238E27FC236}">
                <a16:creationId xmlns:a16="http://schemas.microsoft.com/office/drawing/2014/main" id="{8F49EB40-DDF0-482C-8776-22917C7471B3}"/>
              </a:ext>
            </a:extLst>
          </p:cNvPr>
          <p:cNvSpPr txBox="1"/>
          <p:nvPr/>
        </p:nvSpPr>
        <p:spPr>
          <a:xfrm>
            <a:off x="6419402" y="4314899"/>
            <a:ext cx="723275" cy="307777"/>
          </a:xfrm>
          <a:prstGeom prst="rect">
            <a:avLst/>
          </a:prstGeom>
          <a:solidFill>
            <a:schemeClr val="bg2"/>
          </a:solidFill>
        </p:spPr>
        <p:txBody>
          <a:bodyPr wrap="none" rtlCol="0">
            <a:spAutoFit/>
          </a:bodyPr>
          <a:lstStyle/>
          <a:p>
            <a:r>
              <a:rPr lang="ja-JP" altLang="en-US" sz="1400" dirty="0">
                <a:solidFill>
                  <a:schemeClr val="bg1"/>
                </a:solidFill>
              </a:rPr>
              <a:t>生産性</a:t>
            </a:r>
            <a:endParaRPr kumimoji="1" lang="ja-JP" altLang="en-US" sz="1400" dirty="0">
              <a:solidFill>
                <a:schemeClr val="bg1"/>
              </a:solidFill>
            </a:endParaRPr>
          </a:p>
        </p:txBody>
      </p:sp>
      <p:sp>
        <p:nvSpPr>
          <p:cNvPr id="30" name="テキスト ボックス 29">
            <a:extLst>
              <a:ext uri="{FF2B5EF4-FFF2-40B4-BE49-F238E27FC236}">
                <a16:creationId xmlns:a16="http://schemas.microsoft.com/office/drawing/2014/main" id="{F76400A1-F542-4D54-9785-1231518165D6}"/>
              </a:ext>
            </a:extLst>
          </p:cNvPr>
          <p:cNvSpPr txBox="1"/>
          <p:nvPr/>
        </p:nvSpPr>
        <p:spPr>
          <a:xfrm>
            <a:off x="1646478" y="5404466"/>
            <a:ext cx="6135014" cy="461665"/>
          </a:xfrm>
          <a:prstGeom prst="rect">
            <a:avLst/>
          </a:prstGeom>
          <a:noFill/>
        </p:spPr>
        <p:txBody>
          <a:bodyPr wrap="none" rtlCol="0">
            <a:spAutoFit/>
          </a:bodyPr>
          <a:lstStyle/>
          <a:p>
            <a:pPr algn="ctr"/>
            <a:r>
              <a:rPr kumimoji="1" lang="ja-JP" altLang="en-US" sz="2400" dirty="0">
                <a:solidFill>
                  <a:schemeClr val="accent2"/>
                </a:solidFill>
                <a:latin typeface="+mj-ea"/>
                <a:ea typeface="+mj-ea"/>
              </a:rPr>
              <a:t>水が溢れる＝インフレ　</a:t>
            </a:r>
            <a:r>
              <a:rPr lang="ja-JP" altLang="en-US" sz="2400" dirty="0">
                <a:solidFill>
                  <a:schemeClr val="accent2"/>
                </a:solidFill>
                <a:latin typeface="+mj-ea"/>
                <a:ea typeface="+mj-ea"/>
              </a:rPr>
              <a:t>水が不足する＝デフレ</a:t>
            </a:r>
            <a:endParaRPr kumimoji="1" lang="ja-JP" altLang="en-US" sz="2400" dirty="0">
              <a:solidFill>
                <a:schemeClr val="accent2"/>
              </a:solidFill>
              <a:latin typeface="+mj-ea"/>
              <a:ea typeface="+mj-ea"/>
            </a:endParaRPr>
          </a:p>
        </p:txBody>
      </p:sp>
    </p:spTree>
    <p:extLst>
      <p:ext uri="{BB962C8B-B14F-4D97-AF65-F5344CB8AC3E}">
        <p14:creationId xmlns:p14="http://schemas.microsoft.com/office/powerpoint/2010/main" val="292741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83FB1D1-0B49-48F0-8D54-8F259598378F}"/>
              </a:ext>
            </a:extLst>
          </p:cNvPr>
          <p:cNvSpPr txBox="1">
            <a:spLocks noChangeArrowheads="1"/>
          </p:cNvSpPr>
          <p:nvPr/>
        </p:nvSpPr>
        <p:spPr bwMode="auto">
          <a:xfrm>
            <a:off x="76200" y="3048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a:lstStyle>
          <a:p>
            <a:pPr algn="l" eaLnBrk="1" hangingPunct="1"/>
            <a:r>
              <a:rPr lang="ja-JP" altLang="en-US" sz="2800" kern="0" dirty="0">
                <a:latin typeface="AR P丸ゴシック体E" panose="020F0900000000000000" pitchFamily="50" charset="-128"/>
                <a:ea typeface="AR P丸ゴシック体E" panose="020F0900000000000000" pitchFamily="50" charset="-128"/>
              </a:rPr>
              <a:t>政府の赤字は政府以外の経済主体の黒字</a:t>
            </a:r>
          </a:p>
        </p:txBody>
      </p:sp>
      <p:sp>
        <p:nvSpPr>
          <p:cNvPr id="4" name="四角形: 角を丸くする 3">
            <a:extLst>
              <a:ext uri="{FF2B5EF4-FFF2-40B4-BE49-F238E27FC236}">
                <a16:creationId xmlns:a16="http://schemas.microsoft.com/office/drawing/2014/main" id="{4C12F26C-D1A7-4306-A2B2-1CCFEEEAB7EA}"/>
              </a:ext>
            </a:extLst>
          </p:cNvPr>
          <p:cNvSpPr/>
          <p:nvPr/>
        </p:nvSpPr>
        <p:spPr>
          <a:xfrm>
            <a:off x="795799" y="1343086"/>
            <a:ext cx="2520280" cy="187220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dirty="0">
              <a:solidFill>
                <a:schemeClr val="tx1"/>
              </a:solidFill>
              <a:latin typeface="+mj-ea"/>
              <a:ea typeface="+mj-ea"/>
            </a:endParaRPr>
          </a:p>
          <a:p>
            <a:pPr algn="ctr"/>
            <a:r>
              <a:rPr kumimoji="1" lang="ja-JP" altLang="en-US" sz="2400" dirty="0">
                <a:solidFill>
                  <a:schemeClr val="tx1"/>
                </a:solidFill>
                <a:latin typeface="+mj-ea"/>
                <a:ea typeface="+mj-ea"/>
              </a:rPr>
              <a:t>統合政府</a:t>
            </a:r>
          </a:p>
        </p:txBody>
      </p:sp>
      <p:pic>
        <p:nvPicPr>
          <p:cNvPr id="6" name="図 5">
            <a:extLst>
              <a:ext uri="{FF2B5EF4-FFF2-40B4-BE49-F238E27FC236}">
                <a16:creationId xmlns:a16="http://schemas.microsoft.com/office/drawing/2014/main" id="{D93890EE-B9B2-4B8A-A565-11D674CEA8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5406" y="2308421"/>
            <a:ext cx="1008112" cy="815326"/>
          </a:xfrm>
          <a:prstGeom prst="rect">
            <a:avLst/>
          </a:prstGeom>
        </p:spPr>
      </p:pic>
      <p:pic>
        <p:nvPicPr>
          <p:cNvPr id="9" name="図 8">
            <a:extLst>
              <a:ext uri="{FF2B5EF4-FFF2-40B4-BE49-F238E27FC236}">
                <a16:creationId xmlns:a16="http://schemas.microsoft.com/office/drawing/2014/main" id="{16308C17-5487-4B94-B9DB-00B03CD04B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916" y="2426131"/>
            <a:ext cx="907703" cy="636379"/>
          </a:xfrm>
          <a:prstGeom prst="rect">
            <a:avLst/>
          </a:prstGeom>
        </p:spPr>
      </p:pic>
      <p:sp>
        <p:nvSpPr>
          <p:cNvPr id="11" name="四角形: 角を丸くする 10">
            <a:extLst>
              <a:ext uri="{FF2B5EF4-FFF2-40B4-BE49-F238E27FC236}">
                <a16:creationId xmlns:a16="http://schemas.microsoft.com/office/drawing/2014/main" id="{0EDA20E0-2CBD-4FD1-8691-C268AEFD9700}"/>
              </a:ext>
            </a:extLst>
          </p:cNvPr>
          <p:cNvSpPr/>
          <p:nvPr/>
        </p:nvSpPr>
        <p:spPr>
          <a:xfrm>
            <a:off x="5827923" y="1362834"/>
            <a:ext cx="2520280" cy="187220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dirty="0">
              <a:solidFill>
                <a:schemeClr val="tx1"/>
              </a:solidFill>
              <a:latin typeface="+mj-ea"/>
              <a:ea typeface="+mj-ea"/>
            </a:endParaRPr>
          </a:p>
          <a:p>
            <a:pPr algn="ctr"/>
            <a:r>
              <a:rPr kumimoji="1" lang="ja-JP" altLang="en-US" sz="2400" dirty="0">
                <a:solidFill>
                  <a:schemeClr val="tx1"/>
                </a:solidFill>
                <a:latin typeface="+mj-ea"/>
                <a:ea typeface="+mj-ea"/>
              </a:rPr>
              <a:t>民間経済</a:t>
            </a:r>
          </a:p>
        </p:txBody>
      </p:sp>
      <p:cxnSp>
        <p:nvCxnSpPr>
          <p:cNvPr id="14" name="直線矢印コネクタ 13">
            <a:extLst>
              <a:ext uri="{FF2B5EF4-FFF2-40B4-BE49-F238E27FC236}">
                <a16:creationId xmlns:a16="http://schemas.microsoft.com/office/drawing/2014/main" id="{D8201E0D-6B5D-47F2-8175-FDCA30C55B8D}"/>
              </a:ext>
            </a:extLst>
          </p:cNvPr>
          <p:cNvCxnSpPr>
            <a:cxnSpLocks/>
          </p:cNvCxnSpPr>
          <p:nvPr/>
        </p:nvCxnSpPr>
        <p:spPr>
          <a:xfrm flipH="1">
            <a:off x="3452289" y="2611307"/>
            <a:ext cx="2024002" cy="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図 14">
            <a:extLst>
              <a:ext uri="{FF2B5EF4-FFF2-40B4-BE49-F238E27FC236}">
                <a16:creationId xmlns:a16="http://schemas.microsoft.com/office/drawing/2014/main" id="{D297B668-911B-46CA-BE19-315FB81A1B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168" y="2322225"/>
            <a:ext cx="624160" cy="819604"/>
          </a:xfrm>
          <a:prstGeom prst="rect">
            <a:avLst/>
          </a:prstGeom>
        </p:spPr>
      </p:pic>
      <p:cxnSp>
        <p:nvCxnSpPr>
          <p:cNvPr id="16" name="直線矢印コネクタ 15">
            <a:extLst>
              <a:ext uri="{FF2B5EF4-FFF2-40B4-BE49-F238E27FC236}">
                <a16:creationId xmlns:a16="http://schemas.microsoft.com/office/drawing/2014/main" id="{D73AEB5B-27BB-4CF0-9365-3898C11A597E}"/>
              </a:ext>
            </a:extLst>
          </p:cNvPr>
          <p:cNvCxnSpPr>
            <a:cxnSpLocks/>
          </p:cNvCxnSpPr>
          <p:nvPr/>
        </p:nvCxnSpPr>
        <p:spPr>
          <a:xfrm>
            <a:off x="3513999" y="2035243"/>
            <a:ext cx="2024002" cy="0"/>
          </a:xfrm>
          <a:prstGeom prst="straightConnector1">
            <a:avLst/>
          </a:prstGeom>
          <a:ln w="1016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 name="グループ化 17">
            <a:extLst>
              <a:ext uri="{FF2B5EF4-FFF2-40B4-BE49-F238E27FC236}">
                <a16:creationId xmlns:a16="http://schemas.microsoft.com/office/drawing/2014/main" id="{9346E7F9-E50E-445F-9778-16433F7EFB61}"/>
              </a:ext>
            </a:extLst>
          </p:cNvPr>
          <p:cNvGrpSpPr/>
          <p:nvPr/>
        </p:nvGrpSpPr>
        <p:grpSpPr>
          <a:xfrm>
            <a:off x="3735964" y="980728"/>
            <a:ext cx="1440160" cy="995353"/>
            <a:chOff x="5536164" y="818544"/>
            <a:chExt cx="1440160" cy="995353"/>
          </a:xfrm>
        </p:grpSpPr>
        <p:pic>
          <p:nvPicPr>
            <p:cNvPr id="19" name="図 18">
              <a:extLst>
                <a:ext uri="{FF2B5EF4-FFF2-40B4-BE49-F238E27FC236}">
                  <a16:creationId xmlns:a16="http://schemas.microsoft.com/office/drawing/2014/main" id="{E59B778A-D0B7-454E-B918-066719DBF5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5384" y="1191522"/>
              <a:ext cx="872488" cy="622375"/>
            </a:xfrm>
            <a:prstGeom prst="rect">
              <a:avLst/>
            </a:prstGeom>
          </p:spPr>
        </p:pic>
        <p:sp>
          <p:nvSpPr>
            <p:cNvPr id="20" name="テキスト ボックス 19">
              <a:extLst>
                <a:ext uri="{FF2B5EF4-FFF2-40B4-BE49-F238E27FC236}">
                  <a16:creationId xmlns:a16="http://schemas.microsoft.com/office/drawing/2014/main" id="{A12988FE-A3CE-4220-A576-DABB2E950B40}"/>
                </a:ext>
              </a:extLst>
            </p:cNvPr>
            <p:cNvSpPr txBox="1"/>
            <p:nvPr/>
          </p:nvSpPr>
          <p:spPr>
            <a:xfrm>
              <a:off x="5536164" y="818544"/>
              <a:ext cx="1440160" cy="461665"/>
            </a:xfrm>
            <a:prstGeom prst="rect">
              <a:avLst/>
            </a:prstGeom>
            <a:noFill/>
          </p:spPr>
          <p:txBody>
            <a:bodyPr wrap="square" rtlCol="0">
              <a:spAutoFit/>
            </a:bodyPr>
            <a:lstStyle/>
            <a:p>
              <a:pPr algn="ctr"/>
              <a:r>
                <a:rPr lang="ja-JP" altLang="en-US" sz="2400" dirty="0">
                  <a:latin typeface="+mj-ea"/>
                  <a:ea typeface="+mj-ea"/>
                </a:rPr>
                <a:t>政府支出</a:t>
              </a:r>
              <a:endParaRPr kumimoji="1" lang="ja-JP" altLang="en-US" sz="2400" dirty="0">
                <a:latin typeface="+mj-ea"/>
                <a:ea typeface="+mj-ea"/>
              </a:endParaRPr>
            </a:p>
          </p:txBody>
        </p:sp>
      </p:grpSp>
      <p:sp>
        <p:nvSpPr>
          <p:cNvPr id="27" name="テキスト ボックス 26">
            <a:extLst>
              <a:ext uri="{FF2B5EF4-FFF2-40B4-BE49-F238E27FC236}">
                <a16:creationId xmlns:a16="http://schemas.microsoft.com/office/drawing/2014/main" id="{BFB15BD5-B3A9-4E65-A5ED-D8033DE09DC1}"/>
              </a:ext>
            </a:extLst>
          </p:cNvPr>
          <p:cNvSpPr txBox="1"/>
          <p:nvPr/>
        </p:nvSpPr>
        <p:spPr>
          <a:xfrm>
            <a:off x="4039934" y="2611307"/>
            <a:ext cx="782987" cy="338554"/>
          </a:xfrm>
          <a:prstGeom prst="rect">
            <a:avLst/>
          </a:prstGeom>
          <a:noFill/>
        </p:spPr>
        <p:txBody>
          <a:bodyPr wrap="square" rtlCol="0">
            <a:spAutoFit/>
          </a:bodyPr>
          <a:lstStyle/>
          <a:p>
            <a:pPr algn="ctr"/>
            <a:r>
              <a:rPr lang="ja-JP" altLang="en-US" sz="1600" dirty="0">
                <a:solidFill>
                  <a:srgbClr val="FF0000"/>
                </a:solidFill>
                <a:latin typeface="+mj-ea"/>
                <a:ea typeface="+mj-ea"/>
              </a:rPr>
              <a:t>徴税</a:t>
            </a:r>
            <a:endParaRPr kumimoji="1" lang="ja-JP" altLang="en-US" sz="1600" dirty="0">
              <a:solidFill>
                <a:srgbClr val="FF0000"/>
              </a:solidFill>
              <a:latin typeface="+mj-ea"/>
              <a:ea typeface="+mj-ea"/>
            </a:endParaRPr>
          </a:p>
        </p:txBody>
      </p:sp>
      <p:pic>
        <p:nvPicPr>
          <p:cNvPr id="29" name="図 28">
            <a:extLst>
              <a:ext uri="{FF2B5EF4-FFF2-40B4-BE49-F238E27FC236}">
                <a16:creationId xmlns:a16="http://schemas.microsoft.com/office/drawing/2014/main" id="{8833FDAD-3943-46E6-9901-39B1617DF1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4500" y="2364010"/>
            <a:ext cx="1422400" cy="698500"/>
          </a:xfrm>
          <a:prstGeom prst="rect">
            <a:avLst/>
          </a:prstGeom>
        </p:spPr>
      </p:pic>
      <p:sp>
        <p:nvSpPr>
          <p:cNvPr id="33" name="テキスト ボックス 32">
            <a:extLst>
              <a:ext uri="{FF2B5EF4-FFF2-40B4-BE49-F238E27FC236}">
                <a16:creationId xmlns:a16="http://schemas.microsoft.com/office/drawing/2014/main" id="{75DFB418-928A-44E0-8E3A-E14399FACC4C}"/>
              </a:ext>
            </a:extLst>
          </p:cNvPr>
          <p:cNvSpPr txBox="1"/>
          <p:nvPr/>
        </p:nvSpPr>
        <p:spPr>
          <a:xfrm>
            <a:off x="2727361" y="3271650"/>
            <a:ext cx="4475905" cy="400110"/>
          </a:xfrm>
          <a:prstGeom prst="rect">
            <a:avLst/>
          </a:prstGeom>
          <a:noFill/>
        </p:spPr>
        <p:txBody>
          <a:bodyPr wrap="none" rtlCol="0">
            <a:spAutoFit/>
          </a:bodyPr>
          <a:lstStyle/>
          <a:p>
            <a:r>
              <a:rPr kumimoji="1" lang="ja-JP" altLang="en-US" sz="2000" dirty="0">
                <a:solidFill>
                  <a:schemeClr val="accent2"/>
                </a:solidFill>
                <a:latin typeface="+mj-ea"/>
                <a:ea typeface="+mj-ea"/>
              </a:rPr>
              <a:t>政府は赤字になり、民間は黒字になる。</a:t>
            </a:r>
          </a:p>
        </p:txBody>
      </p:sp>
      <p:sp>
        <p:nvSpPr>
          <p:cNvPr id="34" name="四角形: 角を丸くする 33">
            <a:extLst>
              <a:ext uri="{FF2B5EF4-FFF2-40B4-BE49-F238E27FC236}">
                <a16:creationId xmlns:a16="http://schemas.microsoft.com/office/drawing/2014/main" id="{A3A97F45-A980-4F69-9A62-0369FFCC821E}"/>
              </a:ext>
            </a:extLst>
          </p:cNvPr>
          <p:cNvSpPr/>
          <p:nvPr/>
        </p:nvSpPr>
        <p:spPr>
          <a:xfrm>
            <a:off x="755576" y="4117739"/>
            <a:ext cx="2520280" cy="187220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dirty="0">
              <a:solidFill>
                <a:schemeClr val="tx1"/>
              </a:solidFill>
              <a:latin typeface="+mj-ea"/>
              <a:ea typeface="+mj-ea"/>
            </a:endParaRPr>
          </a:p>
          <a:p>
            <a:pPr algn="ctr"/>
            <a:r>
              <a:rPr kumimoji="1" lang="ja-JP" altLang="en-US" sz="2400" dirty="0">
                <a:solidFill>
                  <a:schemeClr val="tx1"/>
                </a:solidFill>
                <a:latin typeface="+mj-ea"/>
                <a:ea typeface="+mj-ea"/>
              </a:rPr>
              <a:t>統合政府</a:t>
            </a:r>
          </a:p>
        </p:txBody>
      </p:sp>
      <p:pic>
        <p:nvPicPr>
          <p:cNvPr id="35" name="図 34">
            <a:extLst>
              <a:ext uri="{FF2B5EF4-FFF2-40B4-BE49-F238E27FC236}">
                <a16:creationId xmlns:a16="http://schemas.microsoft.com/office/drawing/2014/main" id="{EC813E8D-2D2D-4CDD-9FBB-4C4ED5F7C3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5183" y="5083074"/>
            <a:ext cx="1008112" cy="815326"/>
          </a:xfrm>
          <a:prstGeom prst="rect">
            <a:avLst/>
          </a:prstGeom>
        </p:spPr>
      </p:pic>
      <p:pic>
        <p:nvPicPr>
          <p:cNvPr id="36" name="図 35">
            <a:extLst>
              <a:ext uri="{FF2B5EF4-FFF2-40B4-BE49-F238E27FC236}">
                <a16:creationId xmlns:a16="http://schemas.microsoft.com/office/drawing/2014/main" id="{9C81973C-DE12-4D9D-9E9F-63916B88A6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693" y="5200784"/>
            <a:ext cx="907703" cy="636379"/>
          </a:xfrm>
          <a:prstGeom prst="rect">
            <a:avLst/>
          </a:prstGeom>
        </p:spPr>
      </p:pic>
      <p:sp>
        <p:nvSpPr>
          <p:cNvPr id="37" name="四角形: 角を丸くする 36">
            <a:extLst>
              <a:ext uri="{FF2B5EF4-FFF2-40B4-BE49-F238E27FC236}">
                <a16:creationId xmlns:a16="http://schemas.microsoft.com/office/drawing/2014/main" id="{326275AF-A91F-409C-BB9D-8C4739653789}"/>
              </a:ext>
            </a:extLst>
          </p:cNvPr>
          <p:cNvSpPr/>
          <p:nvPr/>
        </p:nvSpPr>
        <p:spPr>
          <a:xfrm>
            <a:off x="5787700" y="4137487"/>
            <a:ext cx="2520280" cy="187220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kumimoji="1" lang="en-US" altLang="ja-JP" sz="2400" dirty="0">
              <a:solidFill>
                <a:schemeClr val="tx1"/>
              </a:solidFill>
              <a:latin typeface="+mj-ea"/>
              <a:ea typeface="+mj-ea"/>
            </a:endParaRPr>
          </a:p>
          <a:p>
            <a:pPr algn="ctr"/>
            <a:r>
              <a:rPr kumimoji="1" lang="ja-JP" altLang="en-US" sz="2400" dirty="0">
                <a:solidFill>
                  <a:schemeClr val="tx1"/>
                </a:solidFill>
                <a:latin typeface="+mj-ea"/>
                <a:ea typeface="+mj-ea"/>
              </a:rPr>
              <a:t>民間経済</a:t>
            </a:r>
          </a:p>
        </p:txBody>
      </p:sp>
      <p:cxnSp>
        <p:nvCxnSpPr>
          <p:cNvPr id="38" name="直線矢印コネクタ 37">
            <a:extLst>
              <a:ext uri="{FF2B5EF4-FFF2-40B4-BE49-F238E27FC236}">
                <a16:creationId xmlns:a16="http://schemas.microsoft.com/office/drawing/2014/main" id="{EC636D7B-FD94-4F99-B2A5-B1C9C81D4A5D}"/>
              </a:ext>
            </a:extLst>
          </p:cNvPr>
          <p:cNvCxnSpPr>
            <a:cxnSpLocks/>
          </p:cNvCxnSpPr>
          <p:nvPr/>
        </p:nvCxnSpPr>
        <p:spPr>
          <a:xfrm flipH="1">
            <a:off x="3412066" y="5385960"/>
            <a:ext cx="2024002" cy="0"/>
          </a:xfrm>
          <a:prstGeom prst="straightConnector1">
            <a:avLst/>
          </a:prstGeom>
          <a:ln w="1016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9" name="図 38">
            <a:extLst>
              <a:ext uri="{FF2B5EF4-FFF2-40B4-BE49-F238E27FC236}">
                <a16:creationId xmlns:a16="http://schemas.microsoft.com/office/drawing/2014/main" id="{3FF27FC7-2F92-4C17-81B2-00EEDF5A9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3945" y="5096878"/>
            <a:ext cx="624160" cy="819604"/>
          </a:xfrm>
          <a:prstGeom prst="rect">
            <a:avLst/>
          </a:prstGeom>
        </p:spPr>
      </p:pic>
      <p:cxnSp>
        <p:nvCxnSpPr>
          <p:cNvPr id="40" name="直線矢印コネクタ 39">
            <a:extLst>
              <a:ext uri="{FF2B5EF4-FFF2-40B4-BE49-F238E27FC236}">
                <a16:creationId xmlns:a16="http://schemas.microsoft.com/office/drawing/2014/main" id="{AE957F30-400D-4FFC-95C0-A050BF74E1D7}"/>
              </a:ext>
            </a:extLst>
          </p:cNvPr>
          <p:cNvCxnSpPr>
            <a:cxnSpLocks/>
          </p:cNvCxnSpPr>
          <p:nvPr/>
        </p:nvCxnSpPr>
        <p:spPr>
          <a:xfrm>
            <a:off x="3473776" y="4809896"/>
            <a:ext cx="2024002" cy="0"/>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1" name="グループ化 40">
            <a:extLst>
              <a:ext uri="{FF2B5EF4-FFF2-40B4-BE49-F238E27FC236}">
                <a16:creationId xmlns:a16="http://schemas.microsoft.com/office/drawing/2014/main" id="{81BD8FB8-F32D-45D0-B96C-302C6C52FA34}"/>
              </a:ext>
            </a:extLst>
          </p:cNvPr>
          <p:cNvGrpSpPr/>
          <p:nvPr/>
        </p:nvGrpSpPr>
        <p:grpSpPr>
          <a:xfrm>
            <a:off x="3676782" y="3861696"/>
            <a:ext cx="1440160" cy="889038"/>
            <a:chOff x="5517205" y="924859"/>
            <a:chExt cx="1440160" cy="889038"/>
          </a:xfrm>
        </p:grpSpPr>
        <p:pic>
          <p:nvPicPr>
            <p:cNvPr id="42" name="図 41">
              <a:extLst>
                <a:ext uri="{FF2B5EF4-FFF2-40B4-BE49-F238E27FC236}">
                  <a16:creationId xmlns:a16="http://schemas.microsoft.com/office/drawing/2014/main" id="{03B35BA5-3FB1-419E-AEE2-1F2B3A9782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5384" y="1191522"/>
              <a:ext cx="872488" cy="622375"/>
            </a:xfrm>
            <a:prstGeom prst="rect">
              <a:avLst/>
            </a:prstGeom>
          </p:spPr>
        </p:pic>
        <p:sp>
          <p:nvSpPr>
            <p:cNvPr id="43" name="テキスト ボックス 42">
              <a:extLst>
                <a:ext uri="{FF2B5EF4-FFF2-40B4-BE49-F238E27FC236}">
                  <a16:creationId xmlns:a16="http://schemas.microsoft.com/office/drawing/2014/main" id="{2D531BF5-12F8-4A61-BB7B-F77F1DA7EC0A}"/>
                </a:ext>
              </a:extLst>
            </p:cNvPr>
            <p:cNvSpPr txBox="1"/>
            <p:nvPr/>
          </p:nvSpPr>
          <p:spPr>
            <a:xfrm>
              <a:off x="5517205" y="924859"/>
              <a:ext cx="1440160" cy="338554"/>
            </a:xfrm>
            <a:prstGeom prst="rect">
              <a:avLst/>
            </a:prstGeom>
            <a:noFill/>
          </p:spPr>
          <p:txBody>
            <a:bodyPr wrap="square" rtlCol="0">
              <a:spAutoFit/>
            </a:bodyPr>
            <a:lstStyle/>
            <a:p>
              <a:pPr algn="ctr"/>
              <a:r>
                <a:rPr lang="ja-JP" altLang="en-US" sz="1600" dirty="0">
                  <a:latin typeface="+mj-ea"/>
                  <a:ea typeface="+mj-ea"/>
                </a:rPr>
                <a:t>政府支出</a:t>
              </a:r>
              <a:endParaRPr kumimoji="1" lang="ja-JP" altLang="en-US" sz="1600" dirty="0">
                <a:latin typeface="+mj-ea"/>
                <a:ea typeface="+mj-ea"/>
              </a:endParaRPr>
            </a:p>
          </p:txBody>
        </p:sp>
      </p:grpSp>
      <p:sp>
        <p:nvSpPr>
          <p:cNvPr id="44" name="テキスト ボックス 43">
            <a:extLst>
              <a:ext uri="{FF2B5EF4-FFF2-40B4-BE49-F238E27FC236}">
                <a16:creationId xmlns:a16="http://schemas.microsoft.com/office/drawing/2014/main" id="{0A0D98C1-8CBC-4914-9BE8-AD72A142D1CD}"/>
              </a:ext>
            </a:extLst>
          </p:cNvPr>
          <p:cNvSpPr txBox="1"/>
          <p:nvPr/>
        </p:nvSpPr>
        <p:spPr>
          <a:xfrm>
            <a:off x="3989880" y="5385960"/>
            <a:ext cx="932329" cy="461665"/>
          </a:xfrm>
          <a:prstGeom prst="rect">
            <a:avLst/>
          </a:prstGeom>
          <a:noFill/>
        </p:spPr>
        <p:txBody>
          <a:bodyPr wrap="square" rtlCol="0">
            <a:spAutoFit/>
          </a:bodyPr>
          <a:lstStyle/>
          <a:p>
            <a:pPr algn="ctr"/>
            <a:r>
              <a:rPr lang="ja-JP" altLang="en-US" sz="2400" dirty="0">
                <a:solidFill>
                  <a:srgbClr val="FF0000"/>
                </a:solidFill>
                <a:latin typeface="+mj-ea"/>
                <a:ea typeface="+mj-ea"/>
              </a:rPr>
              <a:t>徴税</a:t>
            </a:r>
            <a:endParaRPr kumimoji="1" lang="ja-JP" altLang="en-US" sz="2400" dirty="0">
              <a:solidFill>
                <a:srgbClr val="FF0000"/>
              </a:solidFill>
              <a:latin typeface="+mj-ea"/>
              <a:ea typeface="+mj-ea"/>
            </a:endParaRPr>
          </a:p>
        </p:txBody>
      </p:sp>
      <p:pic>
        <p:nvPicPr>
          <p:cNvPr id="45" name="図 44">
            <a:extLst>
              <a:ext uri="{FF2B5EF4-FFF2-40B4-BE49-F238E27FC236}">
                <a16:creationId xmlns:a16="http://schemas.microsoft.com/office/drawing/2014/main" id="{08588E13-A9D8-445C-9086-7CE6FF0644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4277" y="5138663"/>
            <a:ext cx="1422400" cy="698500"/>
          </a:xfrm>
          <a:prstGeom prst="rect">
            <a:avLst/>
          </a:prstGeom>
        </p:spPr>
      </p:pic>
      <p:sp>
        <p:nvSpPr>
          <p:cNvPr id="46" name="テキスト ボックス 45">
            <a:extLst>
              <a:ext uri="{FF2B5EF4-FFF2-40B4-BE49-F238E27FC236}">
                <a16:creationId xmlns:a16="http://schemas.microsoft.com/office/drawing/2014/main" id="{ADCB9F42-83F7-417E-8AE0-A7D633B82388}"/>
              </a:ext>
            </a:extLst>
          </p:cNvPr>
          <p:cNvSpPr txBox="1"/>
          <p:nvPr/>
        </p:nvSpPr>
        <p:spPr>
          <a:xfrm>
            <a:off x="2687138" y="6046303"/>
            <a:ext cx="4475905" cy="400110"/>
          </a:xfrm>
          <a:prstGeom prst="rect">
            <a:avLst/>
          </a:prstGeom>
          <a:noFill/>
        </p:spPr>
        <p:txBody>
          <a:bodyPr wrap="none" rtlCol="0">
            <a:spAutoFit/>
          </a:bodyPr>
          <a:lstStyle/>
          <a:p>
            <a:r>
              <a:rPr kumimoji="1" lang="ja-JP" altLang="en-US" sz="2000" dirty="0">
                <a:solidFill>
                  <a:srgbClr val="FF0000"/>
                </a:solidFill>
                <a:latin typeface="+mj-ea"/>
                <a:ea typeface="+mj-ea"/>
              </a:rPr>
              <a:t>政府は黒字になり、民間は赤字になる。</a:t>
            </a:r>
          </a:p>
        </p:txBody>
      </p:sp>
      <p:sp>
        <p:nvSpPr>
          <p:cNvPr id="30" name="テキスト ボックス 29">
            <a:extLst>
              <a:ext uri="{FF2B5EF4-FFF2-40B4-BE49-F238E27FC236}">
                <a16:creationId xmlns:a16="http://schemas.microsoft.com/office/drawing/2014/main" id="{EE21C91C-5DF1-445E-9ED9-62718C995DD6}"/>
              </a:ext>
            </a:extLst>
          </p:cNvPr>
          <p:cNvSpPr txBox="1"/>
          <p:nvPr/>
        </p:nvSpPr>
        <p:spPr>
          <a:xfrm>
            <a:off x="150809" y="6399538"/>
            <a:ext cx="7697791" cy="338554"/>
          </a:xfrm>
          <a:prstGeom prst="rect">
            <a:avLst/>
          </a:prstGeom>
          <a:noFill/>
        </p:spPr>
        <p:txBody>
          <a:bodyPr wrap="square" rtlCol="0">
            <a:spAutoFit/>
          </a:bodyPr>
          <a:lstStyle/>
          <a:p>
            <a:r>
              <a:rPr lang="en-US" altLang="ja-JP" sz="1600" dirty="0">
                <a:latin typeface="+mj-ea"/>
                <a:ea typeface="+mj-ea"/>
              </a:rPr>
              <a:t>※</a:t>
            </a:r>
            <a:r>
              <a:rPr lang="ja-JP" altLang="en-US" sz="1600" dirty="0">
                <a:latin typeface="+mj-ea"/>
                <a:ea typeface="+mj-ea"/>
              </a:rPr>
              <a:t>上図は「海外」は省略している。</a:t>
            </a:r>
            <a:endParaRPr kumimoji="1" lang="ja-JP" altLang="en-US" sz="1600" dirty="0">
              <a:latin typeface="+mj-ea"/>
              <a:ea typeface="+mj-ea"/>
            </a:endParaRPr>
          </a:p>
        </p:txBody>
      </p:sp>
    </p:spTree>
    <p:extLst>
      <p:ext uri="{BB962C8B-B14F-4D97-AF65-F5344CB8AC3E}">
        <p14:creationId xmlns:p14="http://schemas.microsoft.com/office/powerpoint/2010/main" val="539302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B9ACE26-837D-1EE9-7702-5342D321A518}"/>
              </a:ext>
            </a:extLst>
          </p:cNvPr>
          <p:cNvSpPr>
            <a:spLocks noGrp="1"/>
          </p:cNvSpPr>
          <p:nvPr>
            <p:ph type="sldNum" sz="quarter" idx="12"/>
          </p:nvPr>
        </p:nvSpPr>
        <p:spPr/>
        <p:txBody>
          <a:bodyPr/>
          <a:lstStyle/>
          <a:p>
            <a:pPr>
              <a:defRPr/>
            </a:pPr>
            <a:fld id="{862C3824-94A6-4F70-80F0-D4E12E8D9E0B}" type="slidenum">
              <a:rPr lang="en-US" altLang="ja-JP" smtClean="0"/>
              <a:pPr>
                <a:defRPr/>
              </a:pPr>
              <a:t>6</a:t>
            </a:fld>
            <a:endParaRPr lang="en-US" altLang="ja-JP" dirty="0"/>
          </a:p>
        </p:txBody>
      </p:sp>
      <p:graphicFrame>
        <p:nvGraphicFramePr>
          <p:cNvPr id="4" name="グラフ 3">
            <a:extLst>
              <a:ext uri="{FF2B5EF4-FFF2-40B4-BE49-F238E27FC236}">
                <a16:creationId xmlns:a16="http://schemas.microsoft.com/office/drawing/2014/main" id="{09DEE837-A78C-487E-A4CE-6E0D50AB5096}"/>
              </a:ext>
            </a:extLst>
          </p:cNvPr>
          <p:cNvGraphicFramePr>
            <a:graphicFrameLocks/>
          </p:cNvGraphicFramePr>
          <p:nvPr>
            <p:extLst>
              <p:ext uri="{D42A27DB-BD31-4B8C-83A1-F6EECF244321}">
                <p14:modId xmlns:p14="http://schemas.microsoft.com/office/powerpoint/2010/main" val="1224273400"/>
              </p:ext>
            </p:extLst>
          </p:nvPr>
        </p:nvGraphicFramePr>
        <p:xfrm>
          <a:off x="251520" y="1124744"/>
          <a:ext cx="8784976"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3A2F41EE-00D9-8F17-6F60-112721A7568D}"/>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日本政府の長期債務残高（兆円）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499BA16E-43AC-FEE2-5F57-A3E5EA9C0C1C}"/>
              </a:ext>
            </a:extLst>
          </p:cNvPr>
          <p:cNvSpPr/>
          <p:nvPr/>
        </p:nvSpPr>
        <p:spPr>
          <a:xfrm>
            <a:off x="251520" y="6381328"/>
            <a:ext cx="7206957" cy="276999"/>
          </a:xfrm>
          <a:prstGeom prst="rect">
            <a:avLst/>
          </a:prstGeom>
        </p:spPr>
        <p:txBody>
          <a:bodyPr wrap="square">
            <a:spAutoFit/>
          </a:bodyPr>
          <a:lstStyle/>
          <a:p>
            <a:r>
              <a:rPr lang="ja-JP" altLang="en-US" sz="1200" dirty="0">
                <a:latin typeface="+mn-ea"/>
                <a:ea typeface="+mn-ea"/>
              </a:rPr>
              <a:t>出典：財務省</a:t>
            </a:r>
          </a:p>
        </p:txBody>
      </p:sp>
    </p:spTree>
    <p:extLst>
      <p:ext uri="{BB962C8B-B14F-4D97-AF65-F5344CB8AC3E}">
        <p14:creationId xmlns:p14="http://schemas.microsoft.com/office/powerpoint/2010/main" val="55812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9003DDB-6D37-36BE-DAF1-35B2CCBFACF0}"/>
              </a:ext>
            </a:extLst>
          </p:cNvPr>
          <p:cNvSpPr>
            <a:spLocks noGrp="1"/>
          </p:cNvSpPr>
          <p:nvPr>
            <p:ph type="sldNum" sz="quarter" idx="12"/>
          </p:nvPr>
        </p:nvSpPr>
        <p:spPr/>
        <p:txBody>
          <a:bodyPr/>
          <a:lstStyle/>
          <a:p>
            <a:pPr>
              <a:defRPr/>
            </a:pPr>
            <a:fld id="{862C3824-94A6-4F70-80F0-D4E12E8D9E0B}" type="slidenum">
              <a:rPr lang="en-US" altLang="ja-JP" smtClean="0"/>
              <a:pPr>
                <a:defRPr/>
              </a:pPr>
              <a:t>7</a:t>
            </a:fld>
            <a:endParaRPr lang="en-US" altLang="ja-JP" dirty="0"/>
          </a:p>
        </p:txBody>
      </p:sp>
      <p:graphicFrame>
        <p:nvGraphicFramePr>
          <p:cNvPr id="4" name="グラフ 3">
            <a:extLst>
              <a:ext uri="{FF2B5EF4-FFF2-40B4-BE49-F238E27FC236}">
                <a16:creationId xmlns:a16="http://schemas.microsoft.com/office/drawing/2014/main" id="{62366644-A687-105D-E7F9-37CF8801B9B1}"/>
              </a:ext>
            </a:extLst>
          </p:cNvPr>
          <p:cNvGraphicFramePr>
            <a:graphicFrameLocks/>
          </p:cNvGraphicFramePr>
          <p:nvPr>
            <p:extLst>
              <p:ext uri="{D42A27DB-BD31-4B8C-83A1-F6EECF244321}">
                <p14:modId xmlns:p14="http://schemas.microsoft.com/office/powerpoint/2010/main" val="1496658876"/>
              </p:ext>
            </p:extLst>
          </p:nvPr>
        </p:nvGraphicFramePr>
        <p:xfrm>
          <a:off x="107504" y="1124744"/>
          <a:ext cx="8856984"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BD1C2BFB-A8E8-3784-A2B9-A8C09042A016}"/>
              </a:ext>
            </a:extLst>
          </p:cNvPr>
          <p:cNvSpPr txBox="1">
            <a:spLocks noChangeArrowheads="1"/>
          </p:cNvSpPr>
          <p:nvPr/>
        </p:nvSpPr>
        <p:spPr bwMode="auto">
          <a:xfrm>
            <a:off x="63078" y="230264"/>
            <a:ext cx="8856984"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国債・財投債と銀行預金（兆円）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正方形/長方形 7">
            <a:extLst>
              <a:ext uri="{FF2B5EF4-FFF2-40B4-BE49-F238E27FC236}">
                <a16:creationId xmlns:a16="http://schemas.microsoft.com/office/drawing/2014/main" id="{6029B0D3-2F1C-4EAE-035D-74D0B5A053D9}"/>
              </a:ext>
            </a:extLst>
          </p:cNvPr>
          <p:cNvSpPr/>
          <p:nvPr/>
        </p:nvSpPr>
        <p:spPr>
          <a:xfrm>
            <a:off x="179512" y="6309320"/>
            <a:ext cx="7206957" cy="461665"/>
          </a:xfrm>
          <a:prstGeom prst="rect">
            <a:avLst/>
          </a:prstGeom>
        </p:spPr>
        <p:txBody>
          <a:bodyPr wrap="square">
            <a:spAutoFit/>
          </a:bodyPr>
          <a:lstStyle/>
          <a:p>
            <a:r>
              <a:rPr lang="ja-JP" altLang="en-US" sz="1200" dirty="0">
                <a:latin typeface="+mn-ea"/>
                <a:ea typeface="+mn-ea"/>
              </a:rPr>
              <a:t>出典：日本銀行</a:t>
            </a:r>
            <a:endParaRPr lang="en-US" altLang="ja-JP" sz="1200" dirty="0">
              <a:latin typeface="+mn-ea"/>
              <a:ea typeface="+mn-ea"/>
            </a:endParaRPr>
          </a:p>
          <a:p>
            <a:r>
              <a:rPr lang="en-US" altLang="ja-JP" sz="1200" dirty="0">
                <a:latin typeface="+mn-ea"/>
                <a:ea typeface="+mn-ea"/>
              </a:rPr>
              <a:t>※</a:t>
            </a:r>
            <a:r>
              <a:rPr lang="ja-JP" altLang="en-US" sz="1200" dirty="0">
                <a:latin typeface="+mn-ea"/>
                <a:ea typeface="+mn-ea"/>
              </a:rPr>
              <a:t>銀行預金＝流動性預金＋定期性預金＋譲渡性預金</a:t>
            </a:r>
          </a:p>
        </p:txBody>
      </p:sp>
    </p:spTree>
    <p:extLst>
      <p:ext uri="{BB962C8B-B14F-4D97-AF65-F5344CB8AC3E}">
        <p14:creationId xmlns:p14="http://schemas.microsoft.com/office/powerpoint/2010/main" val="693113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309C60B1-809D-045B-7671-75C59F0F8321}"/>
              </a:ext>
            </a:extLst>
          </p:cNvPr>
          <p:cNvSpPr>
            <a:spLocks noGrp="1"/>
          </p:cNvSpPr>
          <p:nvPr>
            <p:ph type="sldNum" sz="quarter" idx="12"/>
          </p:nvPr>
        </p:nvSpPr>
        <p:spPr/>
        <p:txBody>
          <a:bodyPr/>
          <a:lstStyle/>
          <a:p>
            <a:pPr>
              <a:defRPr/>
            </a:pPr>
            <a:fld id="{862C3824-94A6-4F70-80F0-D4E12E8D9E0B}" type="slidenum">
              <a:rPr lang="en-US" altLang="ja-JP" smtClean="0"/>
              <a:pPr>
                <a:defRPr/>
              </a:pPr>
              <a:t>8</a:t>
            </a:fld>
            <a:endParaRPr lang="en-US" altLang="ja-JP" dirty="0"/>
          </a:p>
        </p:txBody>
      </p:sp>
      <p:graphicFrame>
        <p:nvGraphicFramePr>
          <p:cNvPr id="4" name="グラフ 3">
            <a:extLst>
              <a:ext uri="{FF2B5EF4-FFF2-40B4-BE49-F238E27FC236}">
                <a16:creationId xmlns:a16="http://schemas.microsoft.com/office/drawing/2014/main" id="{2F089C5B-83EC-CBF8-D0FA-A3A24B12D4DA}"/>
              </a:ext>
            </a:extLst>
          </p:cNvPr>
          <p:cNvGraphicFramePr>
            <a:graphicFrameLocks/>
          </p:cNvGraphicFramePr>
          <p:nvPr>
            <p:extLst>
              <p:ext uri="{D42A27DB-BD31-4B8C-83A1-F6EECF244321}">
                <p14:modId xmlns:p14="http://schemas.microsoft.com/office/powerpoint/2010/main" val="3274987372"/>
              </p:ext>
            </p:extLst>
          </p:nvPr>
        </p:nvGraphicFramePr>
        <p:xfrm>
          <a:off x="179512" y="1052736"/>
          <a:ext cx="8756843" cy="5615136"/>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2">
            <a:extLst>
              <a:ext uri="{FF2B5EF4-FFF2-40B4-BE49-F238E27FC236}">
                <a16:creationId xmlns:a16="http://schemas.microsoft.com/office/drawing/2014/main" id="{AE09CC88-0BAE-F2CF-D8C5-BFB0A6955132}"/>
              </a:ext>
            </a:extLst>
          </p:cNvPr>
          <p:cNvSpPr txBox="1">
            <a:spLocks noChangeArrowheads="1"/>
          </p:cNvSpPr>
          <p:nvPr/>
        </p:nvSpPr>
        <p:spPr bwMode="auto">
          <a:xfrm>
            <a:off x="0" y="188640"/>
            <a:ext cx="817240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日本政府の国債と家計の現預金の推移（兆円）</a:t>
            </a:r>
            <a:endParaRPr lang="en-US" altLang="ja-JP" sz="2800" b="0" dirty="0">
              <a:solidFill>
                <a:schemeClr val="tx2"/>
              </a:solidFill>
              <a:latin typeface="AR P丸ゴシック体E" panose="020F0900000000000000" pitchFamily="50" charset="-128"/>
              <a:ea typeface="AR P丸ゴシック体E" panose="020F0900000000000000" pitchFamily="50" charset="-128"/>
            </a:endParaRPr>
          </a:p>
        </p:txBody>
      </p:sp>
      <p:sp>
        <p:nvSpPr>
          <p:cNvPr id="8" name="Text Box 2">
            <a:extLst>
              <a:ext uri="{FF2B5EF4-FFF2-40B4-BE49-F238E27FC236}">
                <a16:creationId xmlns:a16="http://schemas.microsoft.com/office/drawing/2014/main" id="{ED2C1F49-D2B4-1B17-B495-3B0F6264E682}"/>
              </a:ext>
            </a:extLst>
          </p:cNvPr>
          <p:cNvSpPr txBox="1">
            <a:spLocks noChangeArrowheads="1"/>
          </p:cNvSpPr>
          <p:nvPr/>
        </p:nvSpPr>
        <p:spPr bwMode="auto">
          <a:xfrm>
            <a:off x="179512" y="6360639"/>
            <a:ext cx="43204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出典：日本銀行</a:t>
            </a:r>
            <a:endParaRPr kumimoji="0" lang="en-US" altLang="ja-JP" sz="1200" dirty="0">
              <a:latin typeface="+mj-ea"/>
              <a:ea typeface="+mj-ea"/>
            </a:endParaRPr>
          </a:p>
          <a:p>
            <a:r>
              <a:rPr kumimoji="0" lang="en-US" altLang="ja-JP" sz="1200" dirty="0">
                <a:latin typeface="+mj-ea"/>
                <a:ea typeface="+mj-ea"/>
              </a:rPr>
              <a:t>※</a:t>
            </a:r>
            <a:r>
              <a:rPr kumimoji="0" lang="ja-JP" altLang="en-US" sz="1200" dirty="0">
                <a:latin typeface="+mj-ea"/>
                <a:ea typeface="+mj-ea"/>
              </a:rPr>
              <a:t>国債：国債、財投債、国庫短期証券（マイナス表記）</a:t>
            </a:r>
            <a:endParaRPr kumimoji="0" lang="en-US" altLang="ja-JP" sz="1200" dirty="0">
              <a:latin typeface="+mj-ea"/>
              <a:ea typeface="+mj-ea"/>
            </a:endParaRPr>
          </a:p>
        </p:txBody>
      </p:sp>
    </p:spTree>
    <p:extLst>
      <p:ext uri="{BB962C8B-B14F-4D97-AF65-F5344CB8AC3E}">
        <p14:creationId xmlns:p14="http://schemas.microsoft.com/office/powerpoint/2010/main" val="3058030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FC9A7-36EF-07DD-CA15-580353A2AA10}"/>
            </a:ext>
          </a:extLst>
        </p:cNvPr>
        <p:cNvGrpSpPr/>
        <p:nvPr/>
      </p:nvGrpSpPr>
      <p:grpSpPr>
        <a:xfrm>
          <a:off x="0" y="0"/>
          <a:ext cx="0" cy="0"/>
          <a:chOff x="0" y="0"/>
          <a:chExt cx="0" cy="0"/>
        </a:xfrm>
      </p:grpSpPr>
      <p:sp>
        <p:nvSpPr>
          <p:cNvPr id="12305" name="Rectangle 2">
            <a:extLst>
              <a:ext uri="{FF2B5EF4-FFF2-40B4-BE49-F238E27FC236}">
                <a16:creationId xmlns:a16="http://schemas.microsoft.com/office/drawing/2014/main" id="{96C1F952-9F06-CEA9-CAFD-04842BCCBD04}"/>
              </a:ext>
            </a:extLst>
          </p:cNvPr>
          <p:cNvSpPr txBox="1">
            <a:spLocks noChangeArrowheads="1"/>
          </p:cNvSpPr>
          <p:nvPr/>
        </p:nvSpPr>
        <p:spPr bwMode="auto">
          <a:xfrm>
            <a:off x="0" y="188640"/>
            <a:ext cx="8172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kumimoji="1" sz="5400" b="1">
                <a:solidFill>
                  <a:schemeClr val="tx1"/>
                </a:solidFill>
                <a:latin typeface="Times New Roman" pitchFamily="18" charset="0"/>
                <a:ea typeface="ＭＳ Ｐゴシック" pitchFamily="50" charset="-128"/>
              </a:defRPr>
            </a:lvl1pPr>
            <a:lvl2pPr marL="742950" indent="-285750" eaLnBrk="0" hangingPunct="0">
              <a:defRPr kumimoji="1" sz="5400" b="1">
                <a:solidFill>
                  <a:schemeClr val="tx1"/>
                </a:solidFill>
                <a:latin typeface="Times New Roman" pitchFamily="18" charset="0"/>
                <a:ea typeface="ＭＳ Ｐゴシック" pitchFamily="50" charset="-128"/>
              </a:defRPr>
            </a:lvl2pPr>
            <a:lvl3pPr marL="1143000" indent="-228600" eaLnBrk="0" hangingPunct="0">
              <a:defRPr kumimoji="1" sz="5400" b="1">
                <a:solidFill>
                  <a:schemeClr val="tx1"/>
                </a:solidFill>
                <a:latin typeface="Times New Roman" pitchFamily="18" charset="0"/>
                <a:ea typeface="ＭＳ Ｐゴシック" pitchFamily="50" charset="-128"/>
              </a:defRPr>
            </a:lvl3pPr>
            <a:lvl4pPr marL="1600200" indent="-228600" eaLnBrk="0" hangingPunct="0">
              <a:defRPr kumimoji="1" sz="5400" b="1">
                <a:solidFill>
                  <a:schemeClr val="tx1"/>
                </a:solidFill>
                <a:latin typeface="Times New Roman" pitchFamily="18" charset="0"/>
                <a:ea typeface="ＭＳ Ｐゴシック" pitchFamily="50" charset="-128"/>
              </a:defRPr>
            </a:lvl4pPr>
            <a:lvl5pPr marL="2057400" indent="-228600" eaLnBrk="0" hangingPunct="0">
              <a:defRPr kumimoji="1" sz="54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b="1">
                <a:solidFill>
                  <a:schemeClr val="tx1"/>
                </a:solidFill>
                <a:latin typeface="Times New Roman" pitchFamily="18" charset="0"/>
                <a:ea typeface="ＭＳ Ｐゴシック" pitchFamily="50" charset="-128"/>
              </a:defRPr>
            </a:lvl9pPr>
          </a:lstStyle>
          <a:p>
            <a:pPr eaLnBrk="1" hangingPunct="1"/>
            <a:r>
              <a:rPr lang="ja-JP" altLang="en-US" sz="2800" b="0" dirty="0">
                <a:solidFill>
                  <a:schemeClr val="tx2"/>
                </a:solidFill>
                <a:latin typeface="AR P丸ゴシック体E" panose="020F0900000000000000" pitchFamily="50" charset="-128"/>
                <a:ea typeface="AR P丸ゴシック体E" panose="020F0900000000000000" pitchFamily="50" charset="-128"/>
              </a:rPr>
              <a:t>２０２５年末時点　日本国家のバランスシート（兆円）</a:t>
            </a:r>
          </a:p>
        </p:txBody>
      </p:sp>
      <p:sp>
        <p:nvSpPr>
          <p:cNvPr id="3" name="スライド番号プレースホルダー 2">
            <a:extLst>
              <a:ext uri="{FF2B5EF4-FFF2-40B4-BE49-F238E27FC236}">
                <a16:creationId xmlns:a16="http://schemas.microsoft.com/office/drawing/2014/main" id="{9EE60A9F-B5A4-B621-DA4D-4562053DC09F}"/>
              </a:ext>
            </a:extLst>
          </p:cNvPr>
          <p:cNvSpPr txBox="1">
            <a:spLocks/>
          </p:cNvSpPr>
          <p:nvPr/>
        </p:nvSpPr>
        <p:spPr bwMode="auto">
          <a:xfrm>
            <a:off x="7131496" y="6309324"/>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1" sz="1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5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5400" kern="1200">
                <a:solidFill>
                  <a:schemeClr val="tx1"/>
                </a:solidFill>
                <a:latin typeface="Times New Roman" pitchFamily="18" charset="0"/>
                <a:ea typeface="ＭＳ Ｐゴシック" pitchFamily="50" charset="-128"/>
                <a:cs typeface="+mn-cs"/>
              </a:defRPr>
            </a:lvl9pPr>
          </a:lstStyle>
          <a:p>
            <a:pPr>
              <a:defRPr/>
            </a:pPr>
            <a:fld id="{26F076B8-5FE8-4239-9FD2-3F42B94D0E15}" type="slidenum">
              <a:rPr lang="en-US" altLang="ja-JP" smtClean="0"/>
              <a:pPr>
                <a:defRPr/>
              </a:pPr>
              <a:t>9</a:t>
            </a:fld>
            <a:endParaRPr lang="en-US" altLang="ja-JP" dirty="0"/>
          </a:p>
        </p:txBody>
      </p:sp>
      <p:sp>
        <p:nvSpPr>
          <p:cNvPr id="7" name="Text Box 2">
            <a:extLst>
              <a:ext uri="{FF2B5EF4-FFF2-40B4-BE49-F238E27FC236}">
                <a16:creationId xmlns:a16="http://schemas.microsoft.com/office/drawing/2014/main" id="{B28263B9-D554-6FE7-B681-707BAAD72F78}"/>
              </a:ext>
            </a:extLst>
          </p:cNvPr>
          <p:cNvSpPr txBox="1">
            <a:spLocks noChangeArrowheads="1"/>
          </p:cNvSpPr>
          <p:nvPr/>
        </p:nvSpPr>
        <p:spPr bwMode="auto">
          <a:xfrm>
            <a:off x="107504" y="6453336"/>
            <a:ext cx="273630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5400">
                <a:solidFill>
                  <a:schemeClr val="tx1"/>
                </a:solidFill>
                <a:latin typeface="Times New Roman" pitchFamily="18" charset="0"/>
                <a:ea typeface="ＭＳ Ｐゴシック" pitchFamily="50" charset="-128"/>
              </a:defRPr>
            </a:lvl1pPr>
            <a:lvl2pPr marL="742950" indent="-285750" eaLnBrk="0" hangingPunct="0">
              <a:defRPr kumimoji="1" sz="5400">
                <a:solidFill>
                  <a:schemeClr val="tx1"/>
                </a:solidFill>
                <a:latin typeface="Times New Roman" pitchFamily="18" charset="0"/>
                <a:ea typeface="ＭＳ Ｐゴシック" pitchFamily="50" charset="-128"/>
              </a:defRPr>
            </a:lvl2pPr>
            <a:lvl3pPr marL="1143000" indent="-228600" eaLnBrk="0" hangingPunct="0">
              <a:defRPr kumimoji="1" sz="5400">
                <a:solidFill>
                  <a:schemeClr val="tx1"/>
                </a:solidFill>
                <a:latin typeface="Times New Roman" pitchFamily="18" charset="0"/>
                <a:ea typeface="ＭＳ Ｐゴシック" pitchFamily="50" charset="-128"/>
              </a:defRPr>
            </a:lvl3pPr>
            <a:lvl4pPr marL="1600200" indent="-228600" eaLnBrk="0" hangingPunct="0">
              <a:defRPr kumimoji="1" sz="5400">
                <a:solidFill>
                  <a:schemeClr val="tx1"/>
                </a:solidFill>
                <a:latin typeface="Times New Roman" pitchFamily="18" charset="0"/>
                <a:ea typeface="ＭＳ Ｐゴシック" pitchFamily="50" charset="-128"/>
              </a:defRPr>
            </a:lvl4pPr>
            <a:lvl5pPr marL="2057400" indent="-228600" eaLnBrk="0" hangingPunct="0">
              <a:defRPr kumimoji="1" sz="54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5400">
                <a:solidFill>
                  <a:schemeClr val="tx1"/>
                </a:solidFill>
                <a:latin typeface="Times New Roman" pitchFamily="18" charset="0"/>
                <a:ea typeface="ＭＳ Ｐゴシック" pitchFamily="50" charset="-128"/>
              </a:defRPr>
            </a:lvl9pPr>
          </a:lstStyle>
          <a:p>
            <a:r>
              <a:rPr kumimoji="0" lang="ja-JP" altLang="en-US" sz="1200" dirty="0">
                <a:latin typeface="+mj-ea"/>
                <a:ea typeface="+mj-ea"/>
              </a:rPr>
              <a:t>出典：日本銀行</a:t>
            </a:r>
            <a:endParaRPr kumimoji="0" lang="en-US" altLang="ja-JP" sz="1200" dirty="0">
              <a:latin typeface="+mj-ea"/>
              <a:ea typeface="+mj-ea"/>
            </a:endParaRPr>
          </a:p>
        </p:txBody>
      </p:sp>
      <p:graphicFrame>
        <p:nvGraphicFramePr>
          <p:cNvPr id="4" name="グラフ 3">
            <a:extLst>
              <a:ext uri="{FF2B5EF4-FFF2-40B4-BE49-F238E27FC236}">
                <a16:creationId xmlns:a16="http://schemas.microsoft.com/office/drawing/2014/main" id="{762FCFE5-9B18-42CD-BCEC-60B8ACF8C5A8}"/>
              </a:ext>
            </a:extLst>
          </p:cNvPr>
          <p:cNvGraphicFramePr>
            <a:graphicFrameLocks/>
          </p:cNvGraphicFramePr>
          <p:nvPr/>
        </p:nvGraphicFramePr>
        <p:xfrm>
          <a:off x="107504" y="1124744"/>
          <a:ext cx="8856984"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4159286"/>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84449</TotalTime>
  <Words>507</Words>
  <Application>Microsoft Office PowerPoint</Application>
  <PresentationFormat>画面に合わせる (4:3)</PresentationFormat>
  <Paragraphs>86</Paragraphs>
  <Slides>15</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15</vt:i4>
      </vt:variant>
    </vt:vector>
  </HeadingPairs>
  <TitlesOfParts>
    <vt:vector size="20" baseType="lpstr">
      <vt:lpstr>AR P丸ゴシック体E</vt:lpstr>
      <vt:lpstr>ＭＳ 明朝</vt:lpstr>
      <vt:lpstr>Arial</vt:lpstr>
      <vt:lpstr>Times New Roman</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Takashi Nakamura</dc:creator>
  <cp:lastModifiedBy>貴司 中村</cp:lastModifiedBy>
  <cp:revision>5914</cp:revision>
  <dcterms:created xsi:type="dcterms:W3CDTF">2008-05-27T12:22:53Z</dcterms:created>
  <dcterms:modified xsi:type="dcterms:W3CDTF">2026-07-09T00:55:52Z</dcterms:modified>
</cp:coreProperties>
</file>